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0"/>
  </p:notes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34E5A9F-94B7-4870-9458-E4BEF6B39712}">
          <p14:sldIdLst>
            <p14:sldId id="256"/>
            <p14:sldId id="257"/>
            <p14:sldId id="258"/>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75f559c9abc88e2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6E820"/>
    <a:srgbClr val="37D146"/>
    <a:srgbClr val="43F513"/>
    <a:srgbClr val="FFCF01"/>
    <a:srgbClr val="FF7401"/>
    <a:srgbClr val="E6E6E6"/>
    <a:srgbClr val="26F2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E6AA6B-8CC9-4574-9CBB-B2CCE568E5CD}" type="datetimeFigureOut">
              <a:rPr lang="en-IN" smtClean="0"/>
              <a:t>16-09-2021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685F51-A7CB-4744-BB62-E34F6C63DDDC}" type="slidenum">
              <a:rPr lang="en-IN" smtClean="0"/>
              <a:t>‹#›</a:t>
            </a:fld>
            <a:endParaRPr lang="en-IN"/>
          </a:p>
        </p:txBody>
      </p:sp>
    </p:spTree>
    <p:extLst>
      <p:ext uri="{BB962C8B-B14F-4D97-AF65-F5344CB8AC3E}">
        <p14:creationId xmlns:p14="http://schemas.microsoft.com/office/powerpoint/2010/main" val="2902609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79172-AFA6-4E58-B984-1FFBDC436C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34CF923-1990-4A26-945A-D9F219C558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67A9DD6-3878-47C9-92D6-FB04F7756204}"/>
              </a:ext>
            </a:extLst>
          </p:cNvPr>
          <p:cNvSpPr>
            <a:spLocks noGrp="1"/>
          </p:cNvSpPr>
          <p:nvPr>
            <p:ph type="dt" sz="half" idx="10"/>
          </p:nvPr>
        </p:nvSpPr>
        <p:spPr/>
        <p:txBody>
          <a:bodyPr/>
          <a:lstStyle/>
          <a:p>
            <a:fld id="{313562A8-7030-49B8-8885-CE29285DB945}" type="datetimeFigureOut">
              <a:rPr lang="en-IN" smtClean="0"/>
              <a:t>16-09-2021</a:t>
            </a:fld>
            <a:endParaRPr lang="en-IN"/>
          </a:p>
        </p:txBody>
      </p:sp>
      <p:sp>
        <p:nvSpPr>
          <p:cNvPr id="5" name="Footer Placeholder 4">
            <a:extLst>
              <a:ext uri="{FF2B5EF4-FFF2-40B4-BE49-F238E27FC236}">
                <a16:creationId xmlns:a16="http://schemas.microsoft.com/office/drawing/2014/main" id="{839A0EE5-8260-4BE0-ACE8-84679A6C16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8261BA1-2BB4-4DD6-8EE1-9527F8B4E288}"/>
              </a:ext>
            </a:extLst>
          </p:cNvPr>
          <p:cNvSpPr>
            <a:spLocks noGrp="1"/>
          </p:cNvSpPr>
          <p:nvPr>
            <p:ph type="sldNum" sz="quarter" idx="12"/>
          </p:nvPr>
        </p:nvSpPr>
        <p:spPr/>
        <p:txBody>
          <a:bodyPr/>
          <a:lstStyle/>
          <a:p>
            <a:fld id="{94FB40F1-8EA8-45BB-B28F-E68F65F09B3C}" type="slidenum">
              <a:rPr lang="en-IN" smtClean="0"/>
              <a:t>‹#›</a:t>
            </a:fld>
            <a:endParaRPr lang="en-IN"/>
          </a:p>
        </p:txBody>
      </p:sp>
    </p:spTree>
    <p:extLst>
      <p:ext uri="{BB962C8B-B14F-4D97-AF65-F5344CB8AC3E}">
        <p14:creationId xmlns:p14="http://schemas.microsoft.com/office/powerpoint/2010/main" val="1261177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C8E7A-76B3-46CC-A3BC-B9B5DA2E64E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4ECD76C-BF85-4D5B-B25E-CDFD00D0904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8C25B6F-2632-407D-826A-9E786178A281}"/>
              </a:ext>
            </a:extLst>
          </p:cNvPr>
          <p:cNvSpPr>
            <a:spLocks noGrp="1"/>
          </p:cNvSpPr>
          <p:nvPr>
            <p:ph type="dt" sz="half" idx="10"/>
          </p:nvPr>
        </p:nvSpPr>
        <p:spPr/>
        <p:txBody>
          <a:bodyPr/>
          <a:lstStyle/>
          <a:p>
            <a:fld id="{313562A8-7030-49B8-8885-CE29285DB945}" type="datetimeFigureOut">
              <a:rPr lang="en-IN" smtClean="0"/>
              <a:t>16-09-2021</a:t>
            </a:fld>
            <a:endParaRPr lang="en-IN"/>
          </a:p>
        </p:txBody>
      </p:sp>
      <p:sp>
        <p:nvSpPr>
          <p:cNvPr id="5" name="Footer Placeholder 4">
            <a:extLst>
              <a:ext uri="{FF2B5EF4-FFF2-40B4-BE49-F238E27FC236}">
                <a16:creationId xmlns:a16="http://schemas.microsoft.com/office/drawing/2014/main" id="{8CFE89B6-F9F5-4D0A-BE69-2F646A302B0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AE92269-FD9F-4E33-ADF2-CEEB63F15156}"/>
              </a:ext>
            </a:extLst>
          </p:cNvPr>
          <p:cNvSpPr>
            <a:spLocks noGrp="1"/>
          </p:cNvSpPr>
          <p:nvPr>
            <p:ph type="sldNum" sz="quarter" idx="12"/>
          </p:nvPr>
        </p:nvSpPr>
        <p:spPr/>
        <p:txBody>
          <a:bodyPr/>
          <a:lstStyle/>
          <a:p>
            <a:fld id="{94FB40F1-8EA8-45BB-B28F-E68F65F09B3C}" type="slidenum">
              <a:rPr lang="en-IN" smtClean="0"/>
              <a:t>‹#›</a:t>
            </a:fld>
            <a:endParaRPr lang="en-IN"/>
          </a:p>
        </p:txBody>
      </p:sp>
    </p:spTree>
    <p:extLst>
      <p:ext uri="{BB962C8B-B14F-4D97-AF65-F5344CB8AC3E}">
        <p14:creationId xmlns:p14="http://schemas.microsoft.com/office/powerpoint/2010/main" val="3633509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03508B-7177-40FD-8B6E-33DC0052412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C5C5B2C-F269-42A9-A7E4-9FF5F4D0223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F11CE8-DCAD-436F-9E99-C716163F0A02}"/>
              </a:ext>
            </a:extLst>
          </p:cNvPr>
          <p:cNvSpPr>
            <a:spLocks noGrp="1"/>
          </p:cNvSpPr>
          <p:nvPr>
            <p:ph type="dt" sz="half" idx="10"/>
          </p:nvPr>
        </p:nvSpPr>
        <p:spPr/>
        <p:txBody>
          <a:bodyPr/>
          <a:lstStyle/>
          <a:p>
            <a:fld id="{313562A8-7030-49B8-8885-CE29285DB945}" type="datetimeFigureOut">
              <a:rPr lang="en-IN" smtClean="0"/>
              <a:t>16-09-2021</a:t>
            </a:fld>
            <a:endParaRPr lang="en-IN"/>
          </a:p>
        </p:txBody>
      </p:sp>
      <p:sp>
        <p:nvSpPr>
          <p:cNvPr id="5" name="Footer Placeholder 4">
            <a:extLst>
              <a:ext uri="{FF2B5EF4-FFF2-40B4-BE49-F238E27FC236}">
                <a16:creationId xmlns:a16="http://schemas.microsoft.com/office/drawing/2014/main" id="{9C50578E-E454-4FFA-8D54-B86851B09C8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C6D5D75-5E41-4732-A1EE-888B3E1B5878}"/>
              </a:ext>
            </a:extLst>
          </p:cNvPr>
          <p:cNvSpPr>
            <a:spLocks noGrp="1"/>
          </p:cNvSpPr>
          <p:nvPr>
            <p:ph type="sldNum" sz="quarter" idx="12"/>
          </p:nvPr>
        </p:nvSpPr>
        <p:spPr/>
        <p:txBody>
          <a:bodyPr/>
          <a:lstStyle/>
          <a:p>
            <a:fld id="{94FB40F1-8EA8-45BB-B28F-E68F65F09B3C}" type="slidenum">
              <a:rPr lang="en-IN" smtClean="0"/>
              <a:t>‹#›</a:t>
            </a:fld>
            <a:endParaRPr lang="en-IN"/>
          </a:p>
        </p:txBody>
      </p:sp>
    </p:spTree>
    <p:extLst>
      <p:ext uri="{BB962C8B-B14F-4D97-AF65-F5344CB8AC3E}">
        <p14:creationId xmlns:p14="http://schemas.microsoft.com/office/powerpoint/2010/main" val="193023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B29B3-8161-41D8-8EBF-AC744307999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C9BE4E2-63B8-488E-A097-B76A9DBAC3D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F54557-FE03-44C4-86AA-1D05573E735D}"/>
              </a:ext>
            </a:extLst>
          </p:cNvPr>
          <p:cNvSpPr>
            <a:spLocks noGrp="1"/>
          </p:cNvSpPr>
          <p:nvPr>
            <p:ph type="dt" sz="half" idx="10"/>
          </p:nvPr>
        </p:nvSpPr>
        <p:spPr/>
        <p:txBody>
          <a:bodyPr/>
          <a:lstStyle/>
          <a:p>
            <a:fld id="{313562A8-7030-49B8-8885-CE29285DB945}" type="datetimeFigureOut">
              <a:rPr lang="en-IN" smtClean="0"/>
              <a:t>16-09-2021</a:t>
            </a:fld>
            <a:endParaRPr lang="en-IN"/>
          </a:p>
        </p:txBody>
      </p:sp>
      <p:sp>
        <p:nvSpPr>
          <p:cNvPr id="5" name="Footer Placeholder 4">
            <a:extLst>
              <a:ext uri="{FF2B5EF4-FFF2-40B4-BE49-F238E27FC236}">
                <a16:creationId xmlns:a16="http://schemas.microsoft.com/office/drawing/2014/main" id="{2F281E07-611D-490B-81A6-1B49DD26D81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5352355-F145-4869-945E-9C3C3D572DCC}"/>
              </a:ext>
            </a:extLst>
          </p:cNvPr>
          <p:cNvSpPr>
            <a:spLocks noGrp="1"/>
          </p:cNvSpPr>
          <p:nvPr>
            <p:ph type="sldNum" sz="quarter" idx="12"/>
          </p:nvPr>
        </p:nvSpPr>
        <p:spPr/>
        <p:txBody>
          <a:bodyPr/>
          <a:lstStyle/>
          <a:p>
            <a:fld id="{94FB40F1-8EA8-45BB-B28F-E68F65F09B3C}" type="slidenum">
              <a:rPr lang="en-IN" smtClean="0"/>
              <a:t>‹#›</a:t>
            </a:fld>
            <a:endParaRPr lang="en-IN"/>
          </a:p>
        </p:txBody>
      </p:sp>
    </p:spTree>
    <p:extLst>
      <p:ext uri="{BB962C8B-B14F-4D97-AF65-F5344CB8AC3E}">
        <p14:creationId xmlns:p14="http://schemas.microsoft.com/office/powerpoint/2010/main" val="374989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8C324-EDF7-4DD5-932D-B2077AB1DA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62FF1C5-DCFA-4CB1-9560-D16A0A2765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2F2F611-365E-4552-A17A-91206F1E1C4E}"/>
              </a:ext>
            </a:extLst>
          </p:cNvPr>
          <p:cNvSpPr>
            <a:spLocks noGrp="1"/>
          </p:cNvSpPr>
          <p:nvPr>
            <p:ph type="dt" sz="half" idx="10"/>
          </p:nvPr>
        </p:nvSpPr>
        <p:spPr/>
        <p:txBody>
          <a:bodyPr/>
          <a:lstStyle/>
          <a:p>
            <a:fld id="{313562A8-7030-49B8-8885-CE29285DB945}" type="datetimeFigureOut">
              <a:rPr lang="en-IN" smtClean="0"/>
              <a:t>16-09-2021</a:t>
            </a:fld>
            <a:endParaRPr lang="en-IN"/>
          </a:p>
        </p:txBody>
      </p:sp>
      <p:sp>
        <p:nvSpPr>
          <p:cNvPr id="5" name="Footer Placeholder 4">
            <a:extLst>
              <a:ext uri="{FF2B5EF4-FFF2-40B4-BE49-F238E27FC236}">
                <a16:creationId xmlns:a16="http://schemas.microsoft.com/office/drawing/2014/main" id="{E081F7F8-768A-4E0E-8B3B-B811F6A83A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ADE41F9-1AFA-47A7-86C4-F31F8430EB72}"/>
              </a:ext>
            </a:extLst>
          </p:cNvPr>
          <p:cNvSpPr>
            <a:spLocks noGrp="1"/>
          </p:cNvSpPr>
          <p:nvPr>
            <p:ph type="sldNum" sz="quarter" idx="12"/>
          </p:nvPr>
        </p:nvSpPr>
        <p:spPr/>
        <p:txBody>
          <a:bodyPr/>
          <a:lstStyle/>
          <a:p>
            <a:fld id="{94FB40F1-8EA8-45BB-B28F-E68F65F09B3C}" type="slidenum">
              <a:rPr lang="en-IN" smtClean="0"/>
              <a:t>‹#›</a:t>
            </a:fld>
            <a:endParaRPr lang="en-IN"/>
          </a:p>
        </p:txBody>
      </p:sp>
    </p:spTree>
    <p:extLst>
      <p:ext uri="{BB962C8B-B14F-4D97-AF65-F5344CB8AC3E}">
        <p14:creationId xmlns:p14="http://schemas.microsoft.com/office/powerpoint/2010/main" val="1100422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61DEA-293B-457C-9C13-529842F95A6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0252E9D-3779-4060-A514-554460644D2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BA2C099-5265-4C9B-A25A-EE01D737369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60E8F4F-90F4-4826-AAAE-88DBD806ECCC}"/>
              </a:ext>
            </a:extLst>
          </p:cNvPr>
          <p:cNvSpPr>
            <a:spLocks noGrp="1"/>
          </p:cNvSpPr>
          <p:nvPr>
            <p:ph type="dt" sz="half" idx="10"/>
          </p:nvPr>
        </p:nvSpPr>
        <p:spPr/>
        <p:txBody>
          <a:bodyPr/>
          <a:lstStyle/>
          <a:p>
            <a:fld id="{313562A8-7030-49B8-8885-CE29285DB945}" type="datetimeFigureOut">
              <a:rPr lang="en-IN" smtClean="0"/>
              <a:t>16-09-2021</a:t>
            </a:fld>
            <a:endParaRPr lang="en-IN"/>
          </a:p>
        </p:txBody>
      </p:sp>
      <p:sp>
        <p:nvSpPr>
          <p:cNvPr id="6" name="Footer Placeholder 5">
            <a:extLst>
              <a:ext uri="{FF2B5EF4-FFF2-40B4-BE49-F238E27FC236}">
                <a16:creationId xmlns:a16="http://schemas.microsoft.com/office/drawing/2014/main" id="{F63B4202-E92C-46F6-BF8D-E018686C934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1FC1C0B-8AB9-44BF-8A4C-CAFC1E7B9B70}"/>
              </a:ext>
            </a:extLst>
          </p:cNvPr>
          <p:cNvSpPr>
            <a:spLocks noGrp="1"/>
          </p:cNvSpPr>
          <p:nvPr>
            <p:ph type="sldNum" sz="quarter" idx="12"/>
          </p:nvPr>
        </p:nvSpPr>
        <p:spPr/>
        <p:txBody>
          <a:bodyPr/>
          <a:lstStyle/>
          <a:p>
            <a:fld id="{94FB40F1-8EA8-45BB-B28F-E68F65F09B3C}" type="slidenum">
              <a:rPr lang="en-IN" smtClean="0"/>
              <a:t>‹#›</a:t>
            </a:fld>
            <a:endParaRPr lang="en-IN"/>
          </a:p>
        </p:txBody>
      </p:sp>
    </p:spTree>
    <p:extLst>
      <p:ext uri="{BB962C8B-B14F-4D97-AF65-F5344CB8AC3E}">
        <p14:creationId xmlns:p14="http://schemas.microsoft.com/office/powerpoint/2010/main" val="3919826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9993D-B623-4BB2-A7BB-1C37126D318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212922E-0B1F-4B42-9840-C00552537C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FEBCF5C-ACE7-4BC8-AFB6-85306F2ABDF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5C3A0BE-08BE-4517-A799-7F93D69E61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D382243-F0E0-4039-8BCD-16D3108A559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660BDED-4889-4243-9BCB-3EC282D5C2AE}"/>
              </a:ext>
            </a:extLst>
          </p:cNvPr>
          <p:cNvSpPr>
            <a:spLocks noGrp="1"/>
          </p:cNvSpPr>
          <p:nvPr>
            <p:ph type="dt" sz="half" idx="10"/>
          </p:nvPr>
        </p:nvSpPr>
        <p:spPr/>
        <p:txBody>
          <a:bodyPr/>
          <a:lstStyle/>
          <a:p>
            <a:fld id="{313562A8-7030-49B8-8885-CE29285DB945}" type="datetimeFigureOut">
              <a:rPr lang="en-IN" smtClean="0"/>
              <a:t>16-09-2021</a:t>
            </a:fld>
            <a:endParaRPr lang="en-IN"/>
          </a:p>
        </p:txBody>
      </p:sp>
      <p:sp>
        <p:nvSpPr>
          <p:cNvPr id="8" name="Footer Placeholder 7">
            <a:extLst>
              <a:ext uri="{FF2B5EF4-FFF2-40B4-BE49-F238E27FC236}">
                <a16:creationId xmlns:a16="http://schemas.microsoft.com/office/drawing/2014/main" id="{CEF61EBD-166B-4844-86DD-A113B91009A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FB36156-B5A4-4A2B-BB84-C9067E98D7ED}"/>
              </a:ext>
            </a:extLst>
          </p:cNvPr>
          <p:cNvSpPr>
            <a:spLocks noGrp="1"/>
          </p:cNvSpPr>
          <p:nvPr>
            <p:ph type="sldNum" sz="quarter" idx="12"/>
          </p:nvPr>
        </p:nvSpPr>
        <p:spPr/>
        <p:txBody>
          <a:bodyPr/>
          <a:lstStyle/>
          <a:p>
            <a:fld id="{94FB40F1-8EA8-45BB-B28F-E68F65F09B3C}" type="slidenum">
              <a:rPr lang="en-IN" smtClean="0"/>
              <a:t>‹#›</a:t>
            </a:fld>
            <a:endParaRPr lang="en-IN"/>
          </a:p>
        </p:txBody>
      </p:sp>
    </p:spTree>
    <p:extLst>
      <p:ext uri="{BB962C8B-B14F-4D97-AF65-F5344CB8AC3E}">
        <p14:creationId xmlns:p14="http://schemas.microsoft.com/office/powerpoint/2010/main" val="2788052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E7826-9ED5-403D-9911-B3F43F0F7E8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8742257-6DDA-4EE7-AEEF-4602599B5C94}"/>
              </a:ext>
            </a:extLst>
          </p:cNvPr>
          <p:cNvSpPr>
            <a:spLocks noGrp="1"/>
          </p:cNvSpPr>
          <p:nvPr>
            <p:ph type="dt" sz="half" idx="10"/>
          </p:nvPr>
        </p:nvSpPr>
        <p:spPr/>
        <p:txBody>
          <a:bodyPr/>
          <a:lstStyle/>
          <a:p>
            <a:fld id="{313562A8-7030-49B8-8885-CE29285DB945}" type="datetimeFigureOut">
              <a:rPr lang="en-IN" smtClean="0"/>
              <a:t>16-09-2021</a:t>
            </a:fld>
            <a:endParaRPr lang="en-IN"/>
          </a:p>
        </p:txBody>
      </p:sp>
      <p:sp>
        <p:nvSpPr>
          <p:cNvPr id="4" name="Footer Placeholder 3">
            <a:extLst>
              <a:ext uri="{FF2B5EF4-FFF2-40B4-BE49-F238E27FC236}">
                <a16:creationId xmlns:a16="http://schemas.microsoft.com/office/drawing/2014/main" id="{8162FDE3-1C39-49BD-8774-D3936ACCDD3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B90E84A-8317-46CB-BCFF-13479DB21551}"/>
              </a:ext>
            </a:extLst>
          </p:cNvPr>
          <p:cNvSpPr>
            <a:spLocks noGrp="1"/>
          </p:cNvSpPr>
          <p:nvPr>
            <p:ph type="sldNum" sz="quarter" idx="12"/>
          </p:nvPr>
        </p:nvSpPr>
        <p:spPr/>
        <p:txBody>
          <a:bodyPr/>
          <a:lstStyle/>
          <a:p>
            <a:fld id="{94FB40F1-8EA8-45BB-B28F-E68F65F09B3C}" type="slidenum">
              <a:rPr lang="en-IN" smtClean="0"/>
              <a:t>‹#›</a:t>
            </a:fld>
            <a:endParaRPr lang="en-IN"/>
          </a:p>
        </p:txBody>
      </p:sp>
    </p:spTree>
    <p:extLst>
      <p:ext uri="{BB962C8B-B14F-4D97-AF65-F5344CB8AC3E}">
        <p14:creationId xmlns:p14="http://schemas.microsoft.com/office/powerpoint/2010/main" val="404480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280A3E-659D-4517-B777-564A56CD0F23}"/>
              </a:ext>
            </a:extLst>
          </p:cNvPr>
          <p:cNvSpPr>
            <a:spLocks noGrp="1"/>
          </p:cNvSpPr>
          <p:nvPr>
            <p:ph type="dt" sz="half" idx="10"/>
          </p:nvPr>
        </p:nvSpPr>
        <p:spPr/>
        <p:txBody>
          <a:bodyPr/>
          <a:lstStyle/>
          <a:p>
            <a:fld id="{313562A8-7030-49B8-8885-CE29285DB945}" type="datetimeFigureOut">
              <a:rPr lang="en-IN" smtClean="0"/>
              <a:t>16-09-2021</a:t>
            </a:fld>
            <a:endParaRPr lang="en-IN"/>
          </a:p>
        </p:txBody>
      </p:sp>
      <p:sp>
        <p:nvSpPr>
          <p:cNvPr id="3" name="Footer Placeholder 2">
            <a:extLst>
              <a:ext uri="{FF2B5EF4-FFF2-40B4-BE49-F238E27FC236}">
                <a16:creationId xmlns:a16="http://schemas.microsoft.com/office/drawing/2014/main" id="{E40EA5EA-3630-4152-9CA4-1B254DCDC50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4F83161-8B2A-41B8-9554-4DE8896BD0AF}"/>
              </a:ext>
            </a:extLst>
          </p:cNvPr>
          <p:cNvSpPr>
            <a:spLocks noGrp="1"/>
          </p:cNvSpPr>
          <p:nvPr>
            <p:ph type="sldNum" sz="quarter" idx="12"/>
          </p:nvPr>
        </p:nvSpPr>
        <p:spPr/>
        <p:txBody>
          <a:bodyPr/>
          <a:lstStyle/>
          <a:p>
            <a:fld id="{94FB40F1-8EA8-45BB-B28F-E68F65F09B3C}" type="slidenum">
              <a:rPr lang="en-IN" smtClean="0"/>
              <a:t>‹#›</a:t>
            </a:fld>
            <a:endParaRPr lang="en-IN"/>
          </a:p>
        </p:txBody>
      </p:sp>
    </p:spTree>
    <p:extLst>
      <p:ext uri="{BB962C8B-B14F-4D97-AF65-F5344CB8AC3E}">
        <p14:creationId xmlns:p14="http://schemas.microsoft.com/office/powerpoint/2010/main" val="2287543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94B9B-5E59-405D-B833-38F265CB26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271DE4B-12C1-4BF7-8344-93DF6A2E72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026C280-7A24-4B29-8948-D249116B96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73CD4DC-DFDB-4D96-B1D7-F4835D6052FC}"/>
              </a:ext>
            </a:extLst>
          </p:cNvPr>
          <p:cNvSpPr>
            <a:spLocks noGrp="1"/>
          </p:cNvSpPr>
          <p:nvPr>
            <p:ph type="dt" sz="half" idx="10"/>
          </p:nvPr>
        </p:nvSpPr>
        <p:spPr/>
        <p:txBody>
          <a:bodyPr/>
          <a:lstStyle/>
          <a:p>
            <a:fld id="{313562A8-7030-49B8-8885-CE29285DB945}" type="datetimeFigureOut">
              <a:rPr lang="en-IN" smtClean="0"/>
              <a:t>16-09-2021</a:t>
            </a:fld>
            <a:endParaRPr lang="en-IN"/>
          </a:p>
        </p:txBody>
      </p:sp>
      <p:sp>
        <p:nvSpPr>
          <p:cNvPr id="6" name="Footer Placeholder 5">
            <a:extLst>
              <a:ext uri="{FF2B5EF4-FFF2-40B4-BE49-F238E27FC236}">
                <a16:creationId xmlns:a16="http://schemas.microsoft.com/office/drawing/2014/main" id="{7522B666-3347-42DD-8520-875B308D6A3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9B212CD-A324-403B-BE0A-41FAED85C501}"/>
              </a:ext>
            </a:extLst>
          </p:cNvPr>
          <p:cNvSpPr>
            <a:spLocks noGrp="1"/>
          </p:cNvSpPr>
          <p:nvPr>
            <p:ph type="sldNum" sz="quarter" idx="12"/>
          </p:nvPr>
        </p:nvSpPr>
        <p:spPr/>
        <p:txBody>
          <a:bodyPr/>
          <a:lstStyle/>
          <a:p>
            <a:fld id="{94FB40F1-8EA8-45BB-B28F-E68F65F09B3C}" type="slidenum">
              <a:rPr lang="en-IN" smtClean="0"/>
              <a:t>‹#›</a:t>
            </a:fld>
            <a:endParaRPr lang="en-IN"/>
          </a:p>
        </p:txBody>
      </p:sp>
    </p:spTree>
    <p:extLst>
      <p:ext uri="{BB962C8B-B14F-4D97-AF65-F5344CB8AC3E}">
        <p14:creationId xmlns:p14="http://schemas.microsoft.com/office/powerpoint/2010/main" val="3413780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F2407-DABB-435C-A358-DC8170D9CC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3D4EFBD-A57F-4ABF-97CE-60D99235B4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B0CA2BF-44A4-479E-B6C9-411E75D9F9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AC7DFB6-FD91-4934-9574-EB816AF74A3D}"/>
              </a:ext>
            </a:extLst>
          </p:cNvPr>
          <p:cNvSpPr>
            <a:spLocks noGrp="1"/>
          </p:cNvSpPr>
          <p:nvPr>
            <p:ph type="dt" sz="half" idx="10"/>
          </p:nvPr>
        </p:nvSpPr>
        <p:spPr/>
        <p:txBody>
          <a:bodyPr/>
          <a:lstStyle/>
          <a:p>
            <a:fld id="{313562A8-7030-49B8-8885-CE29285DB945}" type="datetimeFigureOut">
              <a:rPr lang="en-IN" smtClean="0"/>
              <a:t>16-09-2021</a:t>
            </a:fld>
            <a:endParaRPr lang="en-IN"/>
          </a:p>
        </p:txBody>
      </p:sp>
      <p:sp>
        <p:nvSpPr>
          <p:cNvPr id="6" name="Footer Placeholder 5">
            <a:extLst>
              <a:ext uri="{FF2B5EF4-FFF2-40B4-BE49-F238E27FC236}">
                <a16:creationId xmlns:a16="http://schemas.microsoft.com/office/drawing/2014/main" id="{E0AEC06B-093F-437B-BE8E-5FCDAD87318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2CBCF86-43C4-441D-AB13-26158B6DB041}"/>
              </a:ext>
            </a:extLst>
          </p:cNvPr>
          <p:cNvSpPr>
            <a:spLocks noGrp="1"/>
          </p:cNvSpPr>
          <p:nvPr>
            <p:ph type="sldNum" sz="quarter" idx="12"/>
          </p:nvPr>
        </p:nvSpPr>
        <p:spPr/>
        <p:txBody>
          <a:bodyPr/>
          <a:lstStyle/>
          <a:p>
            <a:fld id="{94FB40F1-8EA8-45BB-B28F-E68F65F09B3C}" type="slidenum">
              <a:rPr lang="en-IN" smtClean="0"/>
              <a:t>‹#›</a:t>
            </a:fld>
            <a:endParaRPr lang="en-IN"/>
          </a:p>
        </p:txBody>
      </p:sp>
    </p:spTree>
    <p:extLst>
      <p:ext uri="{BB962C8B-B14F-4D97-AF65-F5344CB8AC3E}">
        <p14:creationId xmlns:p14="http://schemas.microsoft.com/office/powerpoint/2010/main" val="257709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83D400-DD76-4293-B82B-B78B60F2B8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A0A7728-5E3F-4910-9030-0ED740CB4E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A43B09D-A48F-4360-BA58-795B1B677F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3562A8-7030-49B8-8885-CE29285DB945}" type="datetimeFigureOut">
              <a:rPr lang="en-IN" smtClean="0"/>
              <a:t>16-09-2021</a:t>
            </a:fld>
            <a:endParaRPr lang="en-IN"/>
          </a:p>
        </p:txBody>
      </p:sp>
      <p:sp>
        <p:nvSpPr>
          <p:cNvPr id="5" name="Footer Placeholder 4">
            <a:extLst>
              <a:ext uri="{FF2B5EF4-FFF2-40B4-BE49-F238E27FC236}">
                <a16:creationId xmlns:a16="http://schemas.microsoft.com/office/drawing/2014/main" id="{94DC7AA1-F881-4140-BE1E-DEEA20B7CE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A72C800-CB7D-4A1E-9445-54B7F674A9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FB40F1-8EA8-45BB-B28F-E68F65F09B3C}" type="slidenum">
              <a:rPr lang="en-IN" smtClean="0"/>
              <a:t>‹#›</a:t>
            </a:fld>
            <a:endParaRPr lang="en-IN"/>
          </a:p>
        </p:txBody>
      </p:sp>
    </p:spTree>
    <p:extLst>
      <p:ext uri="{BB962C8B-B14F-4D97-AF65-F5344CB8AC3E}">
        <p14:creationId xmlns:p14="http://schemas.microsoft.com/office/powerpoint/2010/main" val="31795802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www.owasp.org/index.php/SQL_Injection" TargetMode="External"/><Relationship Id="rId2" Type="http://schemas.openxmlformats.org/officeDocument/2006/relationships/hyperlink" Target="https://www.owasp.org/index.php/SQL_Injection/" TargetMode="External"/><Relationship Id="rId1" Type="http://schemas.openxmlformats.org/officeDocument/2006/relationships/slideLayout" Target="../slideLayouts/slideLayout7.xml"/><Relationship Id="rId4" Type="http://schemas.openxmlformats.org/officeDocument/2006/relationships/hyperlink" Target="https://en.wikipedia.org/wiki/SQL_injection/"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3.109.133.189/profile/16/edit/" TargetMode="External"/><Relationship Id="rId2" Type="http://schemas.openxmlformats.org/officeDocument/2006/relationships/hyperlink" Target="http://3.109.133.189/wondercms/"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www.opswat.com/blog/file-upload-protection-best-practices" TargetMode="External"/><Relationship Id="rId2" Type="http://schemas.openxmlformats.org/officeDocument/2006/relationships/hyperlink" Target="https://www.owasp.org/index.php/Unrestricted_File_Upload"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3.109.133.189/wondercms/loginURL" TargetMode="External"/><Relationship Id="rId2" Type="http://schemas.openxmlformats.org/officeDocument/2006/relationships/hyperlink" Target="http://3.109.133.189/wondercms/" TargetMode="External"/><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www.owasp.org/index.php/Testing_for_weak_password_change_or_reset_functionalities_(OTG-" TargetMode="External"/><Relationship Id="rId2" Type="http://schemas.openxmlformats.org/officeDocument/2006/relationships/hyperlink" Target="https://www.owasp.org/index.php/Testing_for_weak_password_change_or_reset_functionalities" TargetMode="External"/><Relationship Id="rId1" Type="http://schemas.openxmlformats.org/officeDocument/2006/relationships/slideLayout" Target="../slideLayouts/slideLayout7.xml"/><Relationship Id="rId6" Type="http://schemas.openxmlformats.org/officeDocument/2006/relationships/hyperlink" Target="https://www.us-cert.gov/ncas/alerts/TA13-175A" TargetMode="External"/><Relationship Id="rId5" Type="http://schemas.openxmlformats.org/officeDocument/2006/relationships/hyperlink" Target="http://www.owasp.org/index.php/Default_Passwords" TargetMode="External"/><Relationship Id="rId4" Type="http://schemas.openxmlformats.org/officeDocument/2006/relationships/hyperlink" Target="https://www.owasp.org/index.php/Default_Passwords"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13.126.253.118/reset_password/admin.php?otp=859" TargetMode="External"/><Relationship Id="rId2" Type="http://schemas.openxmlformats.org/officeDocument/2006/relationships/hyperlink" Target="http://3.109.133.189/reset_password/admin.php" TargetMode="External"/><Relationship Id="rId1" Type="http://schemas.openxmlformats.org/officeDocument/2006/relationships/slideLayout" Target="../slideLayouts/slideLayout7.xml"/><Relationship Id="rId4" Type="http://schemas.openxmlformats.org/officeDocument/2006/relationships/hyperlink" Target="http://13.126.253.118/cart/cart.php"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hyperlink" Target="http://13.233.148.87/login/admin.php"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hyperlink" Target="http://13.126.253.118/cart/cart.php"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www.owasp.org/index.php/Blocking_Brute_Force_Attacks" TargetMode="External"/><Relationship Id="rId2" Type="http://schemas.openxmlformats.org/officeDocument/2006/relationships/hyperlink" Target="https://www.owasp.org/index.php/Testing_Multiple_Factors_Authentication_(OWASP-AT-009)" TargetMode="Externa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13.233.123.35/profile/2/edit/" TargetMode="External"/><Relationship Id="rId2" Type="http://schemas.openxmlformats.org/officeDocument/2006/relationships/hyperlink" Target="http://13.233.123.35/reset_password/customer.php" TargetMode="Externa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13.233.123.35/profile/2/edit/" TargetMode="External"/><Relationship Id="rId2" Type="http://schemas.openxmlformats.org/officeDocument/2006/relationships/hyperlink" Target="http://13.232.3.22/cart/cart.php" TargetMode="Externa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13.233.123.35/profile/2/edit/" TargetMode="External"/><Relationship Id="rId2" Type="http://schemas.openxmlformats.org/officeDocument/2006/relationships/hyperlink" Target="http://13.233.99.147/login/customer.php" TargetMode="Externa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13.233.99.147/reset_password/customer.php" TargetMode="Externa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digitalguardian.com/blog/how-secure-personally-identifiable-information-against-loss-or-compromise" TargetMode="External"/><Relationship Id="rId2" Type="http://schemas.openxmlformats.org/officeDocument/2006/relationships/hyperlink" Target="https://www.netsparker.com/blog/web-security/csrf-cross-site-request-forgery/"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hyperlink" Target="http://13.126.253.118/admin31/console.php" TargetMode="Externa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hyperlink" Target="http://13.126.253.118/admin31/console.php" TargetMode="Externa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hyperlink" Target="http://www.owasp.org/index.php/Command_Injection" TargetMode="External"/><Relationship Id="rId2" Type="http://schemas.openxmlformats.org/officeDocument/2006/relationships/hyperlink" Target="https://www.owasp.org/index.php/Command_Injection" TargetMode="External"/><Relationship Id="rId1" Type="http://schemas.openxmlformats.org/officeDocument/2006/relationships/slideLayout" Target="../slideLayouts/slideLayout7.xml"/><Relationship Id="rId4" Type="http://schemas.openxmlformats.org/officeDocument/2006/relationships/hyperlink" Target="https://www.owasp.org/index.php/Code_Injection"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13.126.253.118/profile/16/edit/" TargetMode="External"/><Relationship Id="rId2" Type="http://schemas.openxmlformats.org/officeDocument/2006/relationships/hyperlink" Target="http://13.126.253.118/products/details.php?p_id=3" TargetMode="Externa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hyperlink" Target="http://13.126.253.118/profile/16/edit/" TargetMode="Externa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15.207.72.58/search/search.php?q=socks" TargetMode="External"/><Relationship Id="rId2" Type="http://schemas.openxmlformats.org/officeDocument/2006/relationships/hyperlink" Target="http://3.109.217.174/products.php?cat=1" TargetMode="Externa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Cross-site_scripting" TargetMode="External"/><Relationship Id="rId2" Type="http://schemas.openxmlformats.org/officeDocument/2006/relationships/hyperlink" Target="https://www.owasp.org/index.php/Cross-site_Scripting_(XSS)" TargetMode="External"/><Relationship Id="rId1" Type="http://schemas.openxmlformats.org/officeDocument/2006/relationships/slideLayout" Target="../slideLayouts/slideLayout7.xml"/><Relationship Id="rId4" Type="http://schemas.openxmlformats.org/officeDocument/2006/relationships/hyperlink" Target="https://www.w3schools.com/html/html_entities.asp" TargetMode="External"/></Relationships>
</file>

<file path=ppt/slides/_rels/slide51.xml.rels><?xml version="1.0" encoding="UTF-8" standalone="yes"?>
<Relationships xmlns="http://schemas.openxmlformats.org/package/2006/relationships"><Relationship Id="rId2" Type="http://schemas.openxmlformats.org/officeDocument/2006/relationships/hyperlink" Target="http://13.126.253.118/" TargetMode="Externa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www.w3.org/Protocols/rfc2616/rfc2616-sec15.html" TargetMode="External"/><Relationship Id="rId2" Type="http://schemas.openxmlformats.org/officeDocument/2006/relationships/hyperlink" Target="https://www.owasp.org/index.php/Category:Cryptographic_Vulnerability" TargetMode="Externa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hyperlink" Target="http://13.232.29.146/userlist.txt" TargetMode="Externa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s://www.owasp.org/index.php/Testing_for_Weak_password_policy_(OTG-AUTHN-007)" TargetMode="External"/><Relationship Id="rId2" Type="http://schemas.openxmlformats.org/officeDocument/2006/relationships/hyperlink" Target="https://www.acunetix.com/blog/articles/weak-password-vulnerability-common-think/" TargetMode="Externa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hyperlink" Target="http://13.232.3.22/orders/orders.php?customer=3" TargetMode="Externa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hyperlink" Target="http://13.232.29.146/profile/16/edit/" TargetMode="Externa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hyperlink" Target="http://www.owasp.org/index.php/Insecure_Configuration_Management" TargetMode="External"/><Relationship Id="rId2" Type="http://schemas.openxmlformats.org/officeDocument/2006/relationships/hyperlink" Target="https://www.owasp.org/index.php/Insecure_Configuration_Management" TargetMode="External"/><Relationship Id="rId1" Type="http://schemas.openxmlformats.org/officeDocument/2006/relationships/slideLayout" Target="../slideLayouts/slideLayout7.xml"/><Relationship Id="rId4" Type="http://schemas.openxmlformats.org/officeDocument/2006/relationships/hyperlink" Target="https://www.owasp.org/index.php/Top_10_2013-A4-Insecure_Direct_Object_References"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13.232.29.146/?includelang=lang/en.php" TargetMode="External"/><Relationship Id="rId2" Type="http://schemas.openxmlformats.org/officeDocument/2006/relationships/hyperlink" Target="http://13.232.29.146/?includelang=lang/fr.php" TargetMode="External"/><Relationship Id="rId1" Type="http://schemas.openxmlformats.org/officeDocument/2006/relationships/slideLayout" Target="../slideLayouts/slideLayout7.xml"/><Relationship Id="rId5" Type="http://schemas.openxmlformats.org/officeDocument/2006/relationships/hyperlink" Target="http://13.232.29.146/products/details.php?p_id=5" TargetMode="External"/><Relationship Id="rId4" Type="http://schemas.openxmlformats.org/officeDocument/2006/relationships/hyperlink" Target="http://13.232.29.146/?includelang=https://google.com/?lang/fr.php"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hyperlink" Target="http://13.232.29.146/" TargetMode="Externa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hyperlink" Target="https://www.hacksplaining.com/prevention/open-redirects" TargetMode="External"/><Relationship Id="rId2" Type="http://schemas.openxmlformats.org/officeDocument/2006/relationships/hyperlink" Target="https://cwe.mitre.org/data/definitions/601.html" TargetMode="Externa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hyperlink" Target="http://13.232.29.146/robots.txt" TargetMode="External"/><Relationship Id="rId2" Type="http://schemas.openxmlformats.org/officeDocument/2006/relationships/hyperlink" Target="http://13.232.29.146/phpinfo.php" TargetMode="External"/><Relationship Id="rId1" Type="http://schemas.openxmlformats.org/officeDocument/2006/relationships/slideLayout" Target="../slideLayouts/slideLayout7.xml"/><Relationship Id="rId5" Type="http://schemas.openxmlformats.org/officeDocument/2006/relationships/hyperlink" Target="http://13.232.29.146/composer.json" TargetMode="External"/><Relationship Id="rId4" Type="http://schemas.openxmlformats.org/officeDocument/2006/relationships/hyperlink" Target="http://13.232.29.146/composer.lock"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hyperlink" Target="http://13.232.29.146/phpinfo.php" TargetMode="Externa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hyperlink" Target="http://13.232.29.146/robots.txt"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hyperlink" Target="https://www.netsparker.com/web-vulnerability-scanner/vulnerabilities/information-disclosure-phpinfo/" TargetMode="External"/><Relationship Id="rId2" Type="http://schemas.openxmlformats.org/officeDocument/2006/relationships/hyperlink" Target="https://www.netsparker.com/blog/web-security/information-disclosure-issues-attacks/" TargetMode="Externa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hyperlink" Target="http://13.126.121.253/products/details.php?p_id=5" TargetMode="Externa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hyperlink" Target="http://securitywarrior9.blogspot.com/2018/01/vulnerability-in-wonder-cms-leading-to.html" TargetMode="External"/><Relationship Id="rId2" Type="http://schemas.openxmlformats.org/officeDocument/2006/relationships/hyperlink" Target="https://usn.ubuntu.com/4099-1/"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hyperlink" Target="http://3.109.217.174/products.php?cat=1" TargetMode="Externa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hyperlink" Target="http://3.108.196.40/forum/index.php?u=/user/register" TargetMode="Externa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hyperlink" Target="https://www.owasp.org/index.php/Unvalidated_Input" TargetMode="External"/><Relationship Id="rId2" Type="http://schemas.openxmlformats.org/officeDocument/2006/relationships/hyperlink" Target="http://projects.webappsec.org/w/page/13246933/Improper%20Input%20Handling" TargetMode="Externa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hyperlink" Target="http://3.108.196.40/?includelang=lang/en.php" TargetMode="Externa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hyperlink" Target="https://www.owasp.org/index.php/Improper_Error_Handling" TargetMode="Externa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18F15-E9E9-4D09-A13D-7E3D77594C4C}"/>
              </a:ext>
            </a:extLst>
          </p:cNvPr>
          <p:cNvSpPr>
            <a:spLocks noGrp="1"/>
          </p:cNvSpPr>
          <p:nvPr>
            <p:ph type="ctrTitle"/>
          </p:nvPr>
        </p:nvSpPr>
        <p:spPr>
          <a:xfrm>
            <a:off x="1325218" y="278297"/>
            <a:ext cx="9144000" cy="2849216"/>
          </a:xfrm>
        </p:spPr>
        <p:txBody>
          <a:bodyPr>
            <a:normAutofit fontScale="90000"/>
          </a:bodyPr>
          <a:lstStyle/>
          <a:p>
            <a:br>
              <a:rPr lang="en-IN" dirty="0"/>
            </a:br>
            <a:br>
              <a:rPr lang="en-IN" dirty="0"/>
            </a:br>
            <a:br>
              <a:rPr lang="en-IN" dirty="0"/>
            </a:br>
            <a:r>
              <a:rPr lang="en-IN" b="1" dirty="0"/>
              <a:t>Lifestyle Store</a:t>
            </a:r>
          </a:p>
        </p:txBody>
      </p:sp>
      <p:sp>
        <p:nvSpPr>
          <p:cNvPr id="3" name="Subtitle 2">
            <a:extLst>
              <a:ext uri="{FF2B5EF4-FFF2-40B4-BE49-F238E27FC236}">
                <a16:creationId xmlns:a16="http://schemas.microsoft.com/office/drawing/2014/main" id="{09428FBD-F51A-4745-B980-A9FB2E0EF71D}"/>
              </a:ext>
            </a:extLst>
          </p:cNvPr>
          <p:cNvSpPr>
            <a:spLocks noGrp="1"/>
          </p:cNvSpPr>
          <p:nvPr>
            <p:ph type="subTitle" idx="1"/>
          </p:nvPr>
        </p:nvSpPr>
        <p:spPr>
          <a:xfrm>
            <a:off x="1524000" y="3127512"/>
            <a:ext cx="9144000" cy="3730487"/>
          </a:xfrm>
        </p:spPr>
        <p:txBody>
          <a:bodyPr>
            <a:normAutofit/>
          </a:bodyPr>
          <a:lstStyle/>
          <a:p>
            <a:r>
              <a:rPr lang="en-IN" sz="6600" dirty="0"/>
              <a:t>E-Commerce website</a:t>
            </a:r>
          </a:p>
          <a:p>
            <a:r>
              <a:rPr lang="en-IN" sz="3900" dirty="0"/>
              <a:t>Detailed Developer Report</a:t>
            </a:r>
          </a:p>
          <a:p>
            <a:endParaRPr lang="en-US" sz="1000" dirty="0"/>
          </a:p>
          <a:p>
            <a:endParaRPr lang="en-US" sz="1000" dirty="0"/>
          </a:p>
          <a:p>
            <a:endParaRPr lang="en-US" sz="1000" dirty="0"/>
          </a:p>
          <a:p>
            <a:endParaRPr lang="en-US" sz="1000" dirty="0"/>
          </a:p>
          <a:p>
            <a:endParaRPr lang="en-US" sz="1000" dirty="0"/>
          </a:p>
          <a:p>
            <a:endParaRPr lang="en-US" sz="1000" dirty="0"/>
          </a:p>
          <a:p>
            <a:r>
              <a:rPr lang="en-US" sz="1200" dirty="0"/>
              <a:t>Rohan </a:t>
            </a:r>
            <a:r>
              <a:rPr lang="en-US" sz="1200" dirty="0" err="1"/>
              <a:t>chaudhari</a:t>
            </a:r>
            <a:endParaRPr lang="en-IN" sz="1200" dirty="0"/>
          </a:p>
        </p:txBody>
      </p:sp>
      <p:pic>
        <p:nvPicPr>
          <p:cNvPr id="6" name="Picture 5">
            <a:extLst>
              <a:ext uri="{FF2B5EF4-FFF2-40B4-BE49-F238E27FC236}">
                <a16:creationId xmlns:a16="http://schemas.microsoft.com/office/drawing/2014/main" id="{893D155D-9978-4A2D-A05C-3914166B567B}"/>
              </a:ext>
            </a:extLst>
          </p:cNvPr>
          <p:cNvPicPr>
            <a:picLocks noChangeAspect="1"/>
          </p:cNvPicPr>
          <p:nvPr/>
        </p:nvPicPr>
        <p:blipFill>
          <a:blip r:embed="rId2"/>
          <a:stretch>
            <a:fillRect/>
          </a:stretch>
        </p:blipFill>
        <p:spPr>
          <a:xfrm>
            <a:off x="3417382" y="278297"/>
            <a:ext cx="4767485" cy="1639966"/>
          </a:xfrm>
          <a:prstGeom prst="rect">
            <a:avLst/>
          </a:prstGeom>
        </p:spPr>
      </p:pic>
    </p:spTree>
    <p:extLst>
      <p:ext uri="{BB962C8B-B14F-4D97-AF65-F5344CB8AC3E}">
        <p14:creationId xmlns:p14="http://schemas.microsoft.com/office/powerpoint/2010/main" val="3062255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84F1D7-2246-41E3-9E7B-FB3BB3EE9F02}"/>
              </a:ext>
            </a:extLst>
          </p:cNvPr>
          <p:cNvSpPr txBox="1"/>
          <p:nvPr/>
        </p:nvSpPr>
        <p:spPr>
          <a:xfrm>
            <a:off x="0" y="54738"/>
            <a:ext cx="11423374" cy="1815882"/>
          </a:xfrm>
          <a:prstGeom prst="rect">
            <a:avLst/>
          </a:prstGeom>
          <a:noFill/>
        </p:spPr>
        <p:txBody>
          <a:bodyPr wrap="square" rtlCol="0">
            <a:spAutoFit/>
          </a:bodyPr>
          <a:lstStyle/>
          <a:p>
            <a:r>
              <a:rPr lang="en-IN" sz="2800" b="1" dirty="0"/>
              <a:t>Business Impact - Extremely High </a:t>
            </a:r>
          </a:p>
          <a:p>
            <a:pPr algn="just"/>
            <a:r>
              <a:rPr lang="en-IN" sz="1600" dirty="0"/>
              <a:t>Using this vulnerability, attacker can execute arbitrary SQL commands on Lifestyle store server and gain complete </a:t>
            </a:r>
          </a:p>
          <a:p>
            <a:pPr algn="just"/>
            <a:r>
              <a:rPr lang="en-IN" sz="1600" dirty="0"/>
              <a:t>access to the databases along with all customer data inside it. </a:t>
            </a:r>
          </a:p>
          <a:p>
            <a:pPr algn="just"/>
            <a:r>
              <a:rPr lang="en-IN" sz="1600" dirty="0"/>
              <a:t>Below is the screenshot of some information extracted from users table which shows user credentials being leaked .Since the passwords are  hashed ,the risk is comparatively low .</a:t>
            </a:r>
            <a:endParaRPr lang="en-IN" sz="2400" b="1" dirty="0"/>
          </a:p>
          <a:p>
            <a:endParaRPr lang="en-IN" sz="2000" dirty="0"/>
          </a:p>
        </p:txBody>
      </p:sp>
      <p:pic>
        <p:nvPicPr>
          <p:cNvPr id="6" name="Picture 5">
            <a:extLst>
              <a:ext uri="{FF2B5EF4-FFF2-40B4-BE49-F238E27FC236}">
                <a16:creationId xmlns:a16="http://schemas.microsoft.com/office/drawing/2014/main" id="{AB248900-1C29-4693-84D4-E54993230C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7325" y="1538701"/>
            <a:ext cx="9277350" cy="52645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787513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6A0688-327D-43BD-BCC8-CD86C4E1C5AE}"/>
              </a:ext>
            </a:extLst>
          </p:cNvPr>
          <p:cNvSpPr txBox="1"/>
          <p:nvPr/>
        </p:nvSpPr>
        <p:spPr>
          <a:xfrm>
            <a:off x="106017" y="0"/>
            <a:ext cx="12192000" cy="6924973"/>
          </a:xfrm>
          <a:prstGeom prst="rect">
            <a:avLst/>
          </a:prstGeom>
          <a:noFill/>
        </p:spPr>
        <p:txBody>
          <a:bodyPr wrap="square" rtlCol="0">
            <a:spAutoFit/>
          </a:bodyPr>
          <a:lstStyle/>
          <a:p>
            <a:pPr marL="285750" indent="-285750">
              <a:buFont typeface="Arial" panose="020B0604020202020204" pitchFamily="34" charset="0"/>
              <a:buChar char="•"/>
            </a:pPr>
            <a:r>
              <a:rPr lang="en-IN" dirty="0"/>
              <a:t>Attacker can use this information to attack the users and login to admin panels and gain complete admin level access to the website which  could lead to complete compromise of the server and all other servers connected to it.</a:t>
            </a:r>
          </a:p>
          <a:p>
            <a:pPr marL="285750" indent="-285750">
              <a:buFont typeface="Arial" panose="020B0604020202020204" pitchFamily="34" charset="0"/>
              <a:buChar char="•"/>
            </a:pPr>
            <a:endParaRPr lang="en-IN" dirty="0"/>
          </a:p>
          <a:p>
            <a:r>
              <a:rPr lang="en-IN" sz="3200" b="1" dirty="0"/>
              <a:t>Recommendation : </a:t>
            </a:r>
          </a:p>
          <a:p>
            <a:r>
              <a:rPr lang="en-IN" sz="2000" dirty="0"/>
              <a:t>Take the following precautions to avoid exploitation of SQL injections: </a:t>
            </a:r>
          </a:p>
          <a:p>
            <a:r>
              <a:rPr lang="en-IN" sz="2000" dirty="0"/>
              <a:t>•Whitelist User Input: Whitelist all user input for expected data only. For example if you are expecting a flower  name, limit it to alphabets only </a:t>
            </a:r>
            <a:r>
              <a:rPr lang="en-IN" sz="2000" dirty="0" err="1"/>
              <a:t>upto</a:t>
            </a:r>
            <a:r>
              <a:rPr lang="en-IN" sz="2000" dirty="0"/>
              <a:t> 20 characters in length. If you are expecting some ID, restrict it to numbers  only </a:t>
            </a:r>
          </a:p>
          <a:p>
            <a:r>
              <a:rPr lang="en-IN" sz="2000" dirty="0"/>
              <a:t>•Prepared Statements: Use SQL prepared statements available in all web development languages and frameworks  to avoid attacker being able to modify SQL query </a:t>
            </a:r>
          </a:p>
          <a:p>
            <a:r>
              <a:rPr lang="en-IN" sz="2000" dirty="0"/>
              <a:t>•Character encoding: If you are taking input that requires you to accept special characters, encode it. Example.  Convert all </a:t>
            </a:r>
            <a:r>
              <a:rPr lang="en-IN" sz="2000" b="1" dirty="0"/>
              <a:t>‘ to \’ </a:t>
            </a:r>
            <a:r>
              <a:rPr lang="en-IN" sz="2000" dirty="0"/>
              <a:t>, </a:t>
            </a:r>
            <a:r>
              <a:rPr lang="en-IN" sz="2000" b="1" dirty="0"/>
              <a:t>“ to \”</a:t>
            </a:r>
            <a:r>
              <a:rPr lang="en-IN" sz="2000" dirty="0"/>
              <a:t>, </a:t>
            </a:r>
            <a:r>
              <a:rPr lang="en-IN" sz="2000" b="1" dirty="0"/>
              <a:t>\ to \\. </a:t>
            </a:r>
            <a:r>
              <a:rPr lang="en-IN" sz="2000" dirty="0"/>
              <a:t>It is also suggested to follow a standard encoding for all special characters such  has HTML encoding, URL encoding etc </a:t>
            </a:r>
          </a:p>
          <a:p>
            <a:r>
              <a:rPr lang="en-IN" sz="2000" dirty="0"/>
              <a:t>•Do not store passwords in plain text. Convert them to hashes using SHA1 SHA256 Blowfish etc </a:t>
            </a:r>
          </a:p>
          <a:p>
            <a:r>
              <a:rPr lang="en-IN" sz="2000" dirty="0"/>
              <a:t>•Do not run Database Service as admin/root user </a:t>
            </a:r>
          </a:p>
          <a:p>
            <a:r>
              <a:rPr lang="en-IN" sz="2000" dirty="0"/>
              <a:t>•Disable/remove default accounts, passwords and databases </a:t>
            </a:r>
          </a:p>
          <a:p>
            <a:r>
              <a:rPr lang="en-IN" sz="2000" dirty="0"/>
              <a:t>•Assign each Database user only the required permissions and not all permissions. </a:t>
            </a:r>
          </a:p>
          <a:p>
            <a:endParaRPr lang="en-IN" sz="2000" dirty="0"/>
          </a:p>
          <a:p>
            <a:r>
              <a:rPr lang="en-IN" sz="2400" b="1" dirty="0"/>
              <a:t>References :</a:t>
            </a:r>
          </a:p>
          <a:p>
            <a:r>
              <a:rPr lang="en-IN" i="1" u="sng" dirty="0">
                <a:hlinkClick r:id="rId2"/>
              </a:rPr>
              <a:t>https://www.owasp.org/index.php/SQL_Injection/</a:t>
            </a:r>
            <a:r>
              <a:rPr lang="en-IN" i="1" dirty="0">
                <a:hlinkClick r:id="rId3"/>
              </a:rPr>
              <a:t> </a:t>
            </a:r>
            <a:endParaRPr lang="en-IN" dirty="0"/>
          </a:p>
          <a:p>
            <a:r>
              <a:rPr lang="en-IN" i="1" u="sng" dirty="0">
                <a:hlinkClick r:id="rId4"/>
              </a:rPr>
              <a:t> https://en.wikipedia.org/wiki/SQL_injection</a:t>
            </a:r>
            <a:endParaRPr lang="en-IN" sz="2000" dirty="0"/>
          </a:p>
          <a:p>
            <a:r>
              <a:rPr lang="en-IN" dirty="0"/>
              <a:t> </a:t>
            </a:r>
          </a:p>
        </p:txBody>
      </p:sp>
    </p:spTree>
    <p:extLst>
      <p:ext uri="{BB962C8B-B14F-4D97-AF65-F5344CB8AC3E}">
        <p14:creationId xmlns:p14="http://schemas.microsoft.com/office/powerpoint/2010/main" val="3306938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7830B9-7F15-4C17-9BA6-25DB3EC9F157}"/>
              </a:ext>
            </a:extLst>
          </p:cNvPr>
          <p:cNvSpPr txBox="1"/>
          <p:nvPr/>
        </p:nvSpPr>
        <p:spPr>
          <a:xfrm>
            <a:off x="0" y="0"/>
            <a:ext cx="12192000" cy="1661993"/>
          </a:xfrm>
          <a:prstGeom prst="rect">
            <a:avLst/>
          </a:prstGeom>
          <a:noFill/>
        </p:spPr>
        <p:txBody>
          <a:bodyPr wrap="square" rtlCol="0">
            <a:spAutoFit/>
          </a:bodyPr>
          <a:lstStyle/>
          <a:p>
            <a:r>
              <a:rPr lang="en-IN" sz="3200" b="1" dirty="0"/>
              <a:t>2. Insecure /Arbitrary File Uploads</a:t>
            </a:r>
            <a:br>
              <a:rPr lang="en-IN" sz="3200" b="1" dirty="0"/>
            </a:br>
            <a:r>
              <a:rPr lang="en-IN" sz="3200" b="1" dirty="0"/>
              <a:t> </a:t>
            </a:r>
            <a:r>
              <a:rPr lang="en-IN" sz="2000" dirty="0"/>
              <a:t>This happens when the applications do not implement proper type file check and allow uploading files of different file formats. For example a PHP file instead of jpeg picture in the profile.</a:t>
            </a:r>
            <a:endParaRPr lang="en-IN" sz="1200" dirty="0"/>
          </a:p>
          <a:p>
            <a:endParaRPr lang="en-IN" dirty="0"/>
          </a:p>
        </p:txBody>
      </p:sp>
      <p:graphicFrame>
        <p:nvGraphicFramePr>
          <p:cNvPr id="5" name="Table 4">
            <a:extLst>
              <a:ext uri="{FF2B5EF4-FFF2-40B4-BE49-F238E27FC236}">
                <a16:creationId xmlns:a16="http://schemas.microsoft.com/office/drawing/2014/main" id="{80FD89CD-7810-42E6-9FB3-315CCAC5BA44}"/>
              </a:ext>
            </a:extLst>
          </p:cNvPr>
          <p:cNvGraphicFramePr>
            <a:graphicFrameLocks noGrp="1"/>
          </p:cNvGraphicFramePr>
          <p:nvPr>
            <p:extLst>
              <p:ext uri="{D42A27DB-BD31-4B8C-83A1-F6EECF244321}">
                <p14:modId xmlns:p14="http://schemas.microsoft.com/office/powerpoint/2010/main" val="3312848582"/>
              </p:ext>
            </p:extLst>
          </p:nvPr>
        </p:nvGraphicFramePr>
        <p:xfrm>
          <a:off x="591930" y="1987826"/>
          <a:ext cx="11008140" cy="4505739"/>
        </p:xfrm>
        <a:graphic>
          <a:graphicData uri="http://schemas.openxmlformats.org/drawingml/2006/table">
            <a:tbl>
              <a:tblPr firstRow="1" bandRow="1">
                <a:tableStyleId>{5C22544A-7EE6-4342-B048-85BDC9FD1C3A}</a:tableStyleId>
              </a:tblPr>
              <a:tblGrid>
                <a:gridCol w="2787374">
                  <a:extLst>
                    <a:ext uri="{9D8B030D-6E8A-4147-A177-3AD203B41FA5}">
                      <a16:colId xmlns:a16="http://schemas.microsoft.com/office/drawing/2014/main" val="3866631021"/>
                    </a:ext>
                  </a:extLst>
                </a:gridCol>
                <a:gridCol w="8220766">
                  <a:extLst>
                    <a:ext uri="{9D8B030D-6E8A-4147-A177-3AD203B41FA5}">
                      <a16:colId xmlns:a16="http://schemas.microsoft.com/office/drawing/2014/main" val="4048937508"/>
                    </a:ext>
                  </a:extLst>
                </a:gridCol>
              </a:tblGrid>
              <a:tr h="4505739">
                <a:tc>
                  <a:txBody>
                    <a:bodyPr/>
                    <a:lstStyle/>
                    <a:p>
                      <a:r>
                        <a:rPr lang="en-IN" sz="2000" b="1" kern="1200" dirty="0">
                          <a:solidFill>
                            <a:schemeClr val="tx1"/>
                          </a:solidFill>
                          <a:effectLst/>
                          <a:latin typeface="+mn-lt"/>
                          <a:ea typeface="+mn-ea"/>
                          <a:cs typeface="+mn-cs"/>
                        </a:rPr>
                        <a:t>Insecure /Arbitrary  </a:t>
                      </a:r>
                    </a:p>
                    <a:p>
                      <a:r>
                        <a:rPr lang="en-IN" sz="2000" b="1" kern="1200" dirty="0">
                          <a:solidFill>
                            <a:schemeClr val="tx1"/>
                          </a:solidFill>
                          <a:effectLst/>
                          <a:latin typeface="+mn-lt"/>
                          <a:ea typeface="+mn-ea"/>
                          <a:cs typeface="+mn-cs"/>
                        </a:rPr>
                        <a:t>File Uploads (Critical) </a:t>
                      </a:r>
                      <a:endParaRPr lang="en-IN" sz="2000" dirty="0">
                        <a:solidFill>
                          <a:schemeClr val="tx1"/>
                        </a:solidFill>
                      </a:endParaRPr>
                    </a:p>
                  </a:txBody>
                  <a:tcPr anchor="ctr">
                    <a:solidFill>
                      <a:srgbClr val="FF0000"/>
                    </a:solidFill>
                  </a:tcPr>
                </a:tc>
                <a:tc>
                  <a:txBody>
                    <a:bodyPr/>
                    <a:lstStyle/>
                    <a:p>
                      <a:r>
                        <a:rPr lang="en-IN" sz="1800" b="0" i="0" kern="1200" dirty="0">
                          <a:solidFill>
                            <a:schemeClr val="tx1"/>
                          </a:solidFill>
                          <a:effectLst/>
                          <a:latin typeface="+mn-lt"/>
                          <a:ea typeface="+mn-ea"/>
                          <a:cs typeface="+mn-cs"/>
                        </a:rPr>
                        <a:t>The attacker can upload insecure shells and files and gain access over the entire  database and login as the admin and the </a:t>
                      </a:r>
                      <a:r>
                        <a:rPr lang="en-IN" sz="1800" b="0" i="0" kern="1200" dirty="0" err="1">
                          <a:solidFill>
                            <a:schemeClr val="tx1"/>
                          </a:solidFill>
                          <a:effectLst/>
                          <a:latin typeface="+mn-lt"/>
                          <a:ea typeface="+mn-ea"/>
                          <a:cs typeface="+mn-cs"/>
                        </a:rPr>
                        <a:t>vesion</a:t>
                      </a:r>
                      <a:r>
                        <a:rPr lang="en-IN" sz="1800" b="0" i="0" kern="1200" dirty="0">
                          <a:solidFill>
                            <a:schemeClr val="tx1"/>
                          </a:solidFill>
                          <a:effectLst/>
                          <a:latin typeface="+mn-lt"/>
                          <a:ea typeface="+mn-ea"/>
                          <a:cs typeface="+mn-cs"/>
                        </a:rPr>
                        <a:t> is known to have vulnerabilities .</a:t>
                      </a:r>
                    </a:p>
                    <a:p>
                      <a:endParaRPr lang="en-US" sz="1800" b="0" i="0" kern="1200" dirty="0">
                        <a:solidFill>
                          <a:schemeClr val="tx1"/>
                        </a:solidFill>
                        <a:effectLst/>
                        <a:latin typeface="+mn-lt"/>
                        <a:ea typeface="+mn-ea"/>
                        <a:cs typeface="+mn-cs"/>
                      </a:endParaRPr>
                    </a:p>
                    <a:p>
                      <a:r>
                        <a:rPr lang="en-IN" sz="1600" b="1" i="0" kern="1200" dirty="0">
                          <a:solidFill>
                            <a:schemeClr val="tx1"/>
                          </a:solidFill>
                          <a:effectLst/>
                          <a:latin typeface="+mn-lt"/>
                          <a:ea typeface="+mn-ea"/>
                          <a:cs typeface="+mn-cs"/>
                        </a:rPr>
                        <a:t>Affected URL :</a:t>
                      </a:r>
                    </a:p>
                    <a:p>
                      <a:pPr marL="285750" indent="-285750">
                        <a:buFont typeface="Arial" panose="020B0604020202020204" pitchFamily="34" charset="0"/>
                        <a:buChar char="•"/>
                      </a:pPr>
                      <a:r>
                        <a:rPr lang="en-IN" sz="1600" b="0" i="0" u="sng" kern="1200" dirty="0">
                          <a:solidFill>
                            <a:srgbClr val="0070C0"/>
                          </a:solidFill>
                          <a:effectLst/>
                          <a:latin typeface="+mn-lt"/>
                          <a:ea typeface="+mn-ea"/>
                          <a:cs typeface="+mn-cs"/>
                          <a:hlinkClick r:id="rId2"/>
                        </a:rPr>
                        <a:t>http://3.109.133.189/wondercms/</a:t>
                      </a:r>
                      <a:endParaRPr lang="en-IN" sz="1600" b="0" i="0" u="sng" kern="1200" dirty="0">
                        <a:solidFill>
                          <a:srgbClr val="0070C0"/>
                        </a:solidFill>
                        <a:effectLst/>
                        <a:latin typeface="+mn-lt"/>
                        <a:ea typeface="+mn-ea"/>
                        <a:cs typeface="+mn-cs"/>
                      </a:endParaRPr>
                    </a:p>
                    <a:p>
                      <a:endParaRPr lang="en-IN" sz="1600" b="0" i="0" u="sng" kern="1200" dirty="0">
                        <a:solidFill>
                          <a:srgbClr val="0070C0"/>
                        </a:solidFill>
                        <a:effectLst/>
                        <a:latin typeface="+mn-lt"/>
                        <a:ea typeface="+mn-ea"/>
                        <a:cs typeface="+mn-cs"/>
                      </a:endParaRPr>
                    </a:p>
                    <a:p>
                      <a:r>
                        <a:rPr lang="en-IN" sz="1600" b="1" kern="1200" dirty="0">
                          <a:solidFill>
                            <a:schemeClr val="tx1"/>
                          </a:solidFill>
                          <a:effectLst/>
                          <a:latin typeface="+mn-lt"/>
                          <a:ea typeface="+mn-ea"/>
                          <a:cs typeface="+mn-cs"/>
                        </a:rPr>
                        <a:t>Affected Parameters : </a:t>
                      </a:r>
                    </a:p>
                    <a:p>
                      <a:pPr marL="285750" lvl="0" indent="-285750" fontAlgn="base">
                        <a:buFont typeface="Arial" panose="020B0604020202020204" pitchFamily="34" charset="0"/>
                        <a:buChar char="•"/>
                      </a:pPr>
                      <a:r>
                        <a:rPr lang="en-IN" sz="1600" b="1" u="none" strike="noStrike" kern="1200" dirty="0">
                          <a:solidFill>
                            <a:schemeClr val="tx1"/>
                          </a:solidFill>
                          <a:effectLst/>
                          <a:latin typeface="+mn-lt"/>
                          <a:ea typeface="+mn-ea"/>
                          <a:cs typeface="+mn-cs"/>
                        </a:rPr>
                        <a:t>File Upload (POST parameter) </a:t>
                      </a:r>
                    </a:p>
                    <a:p>
                      <a:pPr marL="0" lvl="0" indent="0" fontAlgn="base">
                        <a:buFont typeface="Arial" panose="020B0604020202020204" pitchFamily="34" charset="0"/>
                        <a:buNone/>
                      </a:pPr>
                      <a:r>
                        <a:rPr lang="en-IN" sz="1800" b="0" kern="1200" dirty="0">
                          <a:solidFill>
                            <a:schemeClr val="tx1"/>
                          </a:solidFill>
                          <a:effectLst/>
                          <a:latin typeface="+mn-lt"/>
                          <a:ea typeface="+mn-ea"/>
                          <a:cs typeface="+mn-cs"/>
                        </a:rPr>
                        <a:t>The attacker can upload files with extension other than .jpeg .</a:t>
                      </a:r>
                    </a:p>
                    <a:p>
                      <a:pPr marL="0" lvl="0" indent="0" fontAlgn="base">
                        <a:buFont typeface="Arial" panose="020B0604020202020204" pitchFamily="34" charset="0"/>
                        <a:buNone/>
                      </a:pPr>
                      <a:endParaRPr lang="en-US" sz="1800" b="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600" b="1" kern="1200" dirty="0">
                          <a:solidFill>
                            <a:schemeClr val="tx1"/>
                          </a:solidFill>
                          <a:effectLst/>
                          <a:latin typeface="+mn-lt"/>
                          <a:ea typeface="+mn-ea"/>
                          <a:cs typeface="+mn-cs"/>
                        </a:rPr>
                        <a:t>Affected URL : </a:t>
                      </a:r>
                    </a:p>
                    <a:p>
                      <a:pPr marL="285750" lvl="0" indent="-285750" fontAlgn="base">
                        <a:buFont typeface="Arial" panose="020B0604020202020204" pitchFamily="34" charset="0"/>
                        <a:buChar char="•"/>
                      </a:pPr>
                      <a:r>
                        <a:rPr lang="en-IN" sz="1600" b="0" u="sng" strike="noStrike" kern="1200" dirty="0">
                          <a:solidFill>
                            <a:srgbClr val="0070C0"/>
                          </a:solidFill>
                          <a:effectLst/>
                          <a:latin typeface="+mn-lt"/>
                          <a:ea typeface="+mn-ea"/>
                          <a:cs typeface="+mn-cs"/>
                          <a:hlinkClick r:id="rId3"/>
                        </a:rPr>
                        <a:t>http://3.109.133.189/profile/16/edit/</a:t>
                      </a:r>
                      <a:endParaRPr lang="en-IN" sz="1600" b="0" u="sng" strike="noStrike" kern="1200" dirty="0">
                        <a:solidFill>
                          <a:srgbClr val="0070C0"/>
                        </a:solidFill>
                        <a:effectLst/>
                        <a:latin typeface="+mn-lt"/>
                        <a:ea typeface="+mn-ea"/>
                        <a:cs typeface="+mn-cs"/>
                      </a:endParaRPr>
                    </a:p>
                    <a:p>
                      <a:pPr marL="285750" lvl="0" indent="-285750" fontAlgn="base">
                        <a:buFont typeface="Arial" panose="020B0604020202020204" pitchFamily="34" charset="0"/>
                        <a:buChar char="•"/>
                      </a:pPr>
                      <a:endParaRPr lang="en-US" sz="1600" b="0" u="sng" strike="noStrike" kern="1200" dirty="0">
                        <a:solidFill>
                          <a:srgbClr val="0070C0"/>
                        </a:solidFill>
                        <a:effectLst/>
                        <a:latin typeface="+mn-lt"/>
                        <a:ea typeface="+mn-ea"/>
                        <a:cs typeface="+mn-cs"/>
                      </a:endParaRPr>
                    </a:p>
                    <a:p>
                      <a:pPr marL="0" lvl="0" indent="0" fontAlgn="base">
                        <a:buFont typeface="Arial" panose="020B0604020202020204" pitchFamily="34" charset="0"/>
                        <a:buNone/>
                      </a:pPr>
                      <a:r>
                        <a:rPr lang="en-US" sz="1600" b="1" u="none" strike="noStrike" kern="1200" dirty="0">
                          <a:solidFill>
                            <a:schemeClr val="tx1"/>
                          </a:solidFill>
                          <a:effectLst/>
                          <a:latin typeface="+mn-lt"/>
                          <a:ea typeface="+mn-ea"/>
                          <a:cs typeface="+mn-cs"/>
                        </a:rPr>
                        <a:t>A</a:t>
                      </a:r>
                      <a:r>
                        <a:rPr lang="en-IN" sz="1600" b="1" u="none" strike="noStrike" kern="1200" dirty="0">
                          <a:solidFill>
                            <a:schemeClr val="tx1"/>
                          </a:solidFill>
                          <a:effectLst/>
                          <a:latin typeface="+mn-lt"/>
                          <a:ea typeface="+mn-ea"/>
                          <a:cs typeface="+mn-cs"/>
                        </a:rPr>
                        <a:t>ffected Parameter :</a:t>
                      </a:r>
                    </a:p>
                    <a:p>
                      <a:pPr marL="285750" lvl="0" indent="-285750" fontAlgn="base">
                        <a:buFont typeface="Arial" panose="020B0604020202020204" pitchFamily="34" charset="0"/>
                        <a:buChar char="•"/>
                      </a:pPr>
                      <a:r>
                        <a:rPr lang="en-IN" sz="1600" b="1" kern="1200" dirty="0">
                          <a:solidFill>
                            <a:schemeClr val="tx1"/>
                          </a:solidFill>
                          <a:effectLst/>
                          <a:latin typeface="+mn-lt"/>
                          <a:ea typeface="+mn-ea"/>
                          <a:cs typeface="+mn-cs"/>
                        </a:rPr>
                        <a:t>Upload Profile Photo (POST parameter) </a:t>
                      </a:r>
                      <a:endParaRPr lang="en-IN" sz="1600" b="1" u="none" strike="noStrike" kern="1200" dirty="0">
                        <a:solidFill>
                          <a:schemeClr val="tx1"/>
                        </a:solidFill>
                        <a:effectLst/>
                        <a:latin typeface="+mn-lt"/>
                        <a:ea typeface="+mn-ea"/>
                        <a:cs typeface="+mn-cs"/>
                      </a:endParaRPr>
                    </a:p>
                    <a:p>
                      <a:pPr lvl="1">
                        <a:lnSpc>
                          <a:spcPct val="100000"/>
                        </a:lnSpc>
                      </a:pPr>
                      <a:endParaRPr lang="en-IN" sz="1600" b="1" i="0" dirty="0">
                        <a:solidFill>
                          <a:schemeClr val="tx1"/>
                        </a:solidFill>
                      </a:endParaRPr>
                    </a:p>
                  </a:txBody>
                  <a:tcPr>
                    <a:solidFill>
                      <a:schemeClr val="accent1">
                        <a:lumMod val="40000"/>
                        <a:lumOff val="60000"/>
                      </a:schemeClr>
                    </a:solidFill>
                  </a:tcPr>
                </a:tc>
                <a:extLst>
                  <a:ext uri="{0D108BD9-81ED-4DB2-BD59-A6C34878D82A}">
                    <a16:rowId xmlns:a16="http://schemas.microsoft.com/office/drawing/2014/main" val="1931445544"/>
                  </a:ext>
                </a:extLst>
              </a:tr>
            </a:tbl>
          </a:graphicData>
        </a:graphic>
      </p:graphicFrame>
      <p:graphicFrame>
        <p:nvGraphicFramePr>
          <p:cNvPr id="6" name="Table 5">
            <a:extLst>
              <a:ext uri="{FF2B5EF4-FFF2-40B4-BE49-F238E27FC236}">
                <a16:creationId xmlns:a16="http://schemas.microsoft.com/office/drawing/2014/main" id="{A9A8D2A9-C853-4E86-8073-0ACC4C09797B}"/>
              </a:ext>
            </a:extLst>
          </p:cNvPr>
          <p:cNvGraphicFramePr>
            <a:graphicFrameLocks noGrp="1"/>
          </p:cNvGraphicFramePr>
          <p:nvPr>
            <p:extLst>
              <p:ext uri="{D42A27DB-BD31-4B8C-83A1-F6EECF244321}">
                <p14:modId xmlns:p14="http://schemas.microsoft.com/office/powerpoint/2010/main" val="3701058261"/>
              </p:ext>
            </p:extLst>
          </p:nvPr>
        </p:nvGraphicFramePr>
        <p:xfrm>
          <a:off x="591929" y="1639490"/>
          <a:ext cx="11008139" cy="370840"/>
        </p:xfrm>
        <a:graphic>
          <a:graphicData uri="http://schemas.openxmlformats.org/drawingml/2006/table">
            <a:tbl>
              <a:tblPr firstRow="1" bandRow="1">
                <a:tableStyleId>{5C22544A-7EE6-4342-B048-85BDC9FD1C3A}</a:tableStyleId>
              </a:tblPr>
              <a:tblGrid>
                <a:gridCol w="11008139">
                  <a:extLst>
                    <a:ext uri="{9D8B030D-6E8A-4147-A177-3AD203B41FA5}">
                      <a16:colId xmlns:a16="http://schemas.microsoft.com/office/drawing/2014/main" val="3687372884"/>
                    </a:ext>
                  </a:extLst>
                </a:gridCol>
              </a:tblGrid>
              <a:tr h="370840">
                <a:tc>
                  <a:txBody>
                    <a:bodyPr/>
                    <a:lstStyle/>
                    <a:p>
                      <a:endParaRPr lang="en-IN" dirty="0"/>
                    </a:p>
                  </a:txBody>
                  <a:tcPr/>
                </a:tc>
                <a:extLst>
                  <a:ext uri="{0D108BD9-81ED-4DB2-BD59-A6C34878D82A}">
                    <a16:rowId xmlns:a16="http://schemas.microsoft.com/office/drawing/2014/main" val="604422073"/>
                  </a:ext>
                </a:extLst>
              </a:tr>
            </a:tbl>
          </a:graphicData>
        </a:graphic>
      </p:graphicFrame>
    </p:spTree>
    <p:extLst>
      <p:ext uri="{BB962C8B-B14F-4D97-AF65-F5344CB8AC3E}">
        <p14:creationId xmlns:p14="http://schemas.microsoft.com/office/powerpoint/2010/main" val="2109230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3AED9D-DBA9-4E58-956D-5436D9619784}"/>
              </a:ext>
            </a:extLst>
          </p:cNvPr>
          <p:cNvSpPr txBox="1"/>
          <p:nvPr/>
        </p:nvSpPr>
        <p:spPr>
          <a:xfrm>
            <a:off x="0" y="0"/>
            <a:ext cx="12085983" cy="1938992"/>
          </a:xfrm>
          <a:prstGeom prst="rect">
            <a:avLst/>
          </a:prstGeom>
          <a:noFill/>
        </p:spPr>
        <p:txBody>
          <a:bodyPr wrap="square" rtlCol="0">
            <a:spAutoFit/>
          </a:bodyPr>
          <a:lstStyle/>
          <a:p>
            <a:r>
              <a:rPr lang="en-IN" sz="3600" b="1" dirty="0"/>
              <a:t>Observation :</a:t>
            </a:r>
          </a:p>
          <a:p>
            <a:pPr marL="285750" indent="-285750">
              <a:buFont typeface="Arial" panose="020B0604020202020204" pitchFamily="34" charset="0"/>
              <a:buChar char="•"/>
            </a:pPr>
            <a:r>
              <a:rPr lang="en-US" sz="1600" dirty="0"/>
              <a:t>Login using any of the user’s details on the Lifestyle store and navigate to Blog tab .</a:t>
            </a:r>
          </a:p>
          <a:p>
            <a:pPr marL="285750" indent="-285750">
              <a:buFont typeface="Arial" panose="020B0604020202020204" pitchFamily="34" charset="0"/>
              <a:buChar char="•"/>
            </a:pPr>
            <a:r>
              <a:rPr lang="en-US" sz="1600" dirty="0"/>
              <a:t> Now click on Login and  put the password - admin. </a:t>
            </a:r>
          </a:p>
          <a:p>
            <a:pPr marL="285750" indent="-285750">
              <a:buFont typeface="Arial" panose="020B0604020202020204" pitchFamily="34" charset="0"/>
              <a:buChar char="•"/>
            </a:pPr>
            <a:r>
              <a:rPr lang="en-US" sz="1600" dirty="0"/>
              <a:t> You will see the following page and then click on Settings tab .</a:t>
            </a:r>
          </a:p>
          <a:p>
            <a:endParaRPr lang="en-IN" sz="3600" dirty="0"/>
          </a:p>
        </p:txBody>
      </p:sp>
      <p:pic>
        <p:nvPicPr>
          <p:cNvPr id="4" name="Picture 3">
            <a:extLst>
              <a:ext uri="{FF2B5EF4-FFF2-40B4-BE49-F238E27FC236}">
                <a16:creationId xmlns:a16="http://schemas.microsoft.com/office/drawing/2014/main" id="{BD0EC562-7ED3-4F31-943D-07CD440C5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034" y="1391477"/>
            <a:ext cx="11701670" cy="52876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a:extLst>
              <a:ext uri="{FF2B5EF4-FFF2-40B4-BE49-F238E27FC236}">
                <a16:creationId xmlns:a16="http://schemas.microsoft.com/office/drawing/2014/main" id="{1B123DD9-A113-4F37-A680-00D5F9A3578B}"/>
              </a:ext>
            </a:extLst>
          </p:cNvPr>
          <p:cNvSpPr/>
          <p:nvPr/>
        </p:nvSpPr>
        <p:spPr>
          <a:xfrm>
            <a:off x="10588487" y="4306957"/>
            <a:ext cx="636104" cy="2385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4883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134ABE-6904-45A3-B823-5DF1723B1E42}"/>
              </a:ext>
            </a:extLst>
          </p:cNvPr>
          <p:cNvSpPr txBox="1"/>
          <p:nvPr/>
        </p:nvSpPr>
        <p:spPr>
          <a:xfrm>
            <a:off x="0" y="-82272"/>
            <a:ext cx="12192000" cy="1415772"/>
          </a:xfrm>
          <a:prstGeom prst="rect">
            <a:avLst/>
          </a:prstGeom>
          <a:noFill/>
        </p:spPr>
        <p:txBody>
          <a:bodyPr wrap="square" rtlCol="0">
            <a:spAutoFit/>
          </a:bodyPr>
          <a:lstStyle/>
          <a:p>
            <a:r>
              <a:rPr lang="en-US" sz="3200" dirty="0"/>
              <a:t>Observation :</a:t>
            </a:r>
          </a:p>
          <a:p>
            <a:pPr marL="285750" indent="-285750">
              <a:buFont typeface="Arial" panose="020B0604020202020204" pitchFamily="34" charset="0"/>
              <a:buChar char="•"/>
            </a:pPr>
            <a:r>
              <a:rPr lang="en-IN" dirty="0"/>
              <a:t>Click on</a:t>
            </a:r>
            <a:r>
              <a:rPr lang="en-IN" b="1" dirty="0"/>
              <a:t> Files </a:t>
            </a:r>
            <a:r>
              <a:rPr lang="en-IN" dirty="0"/>
              <a:t>tab . </a:t>
            </a:r>
          </a:p>
          <a:p>
            <a:pPr marL="285750" indent="-285750">
              <a:buFont typeface="Arial" panose="020B0604020202020204" pitchFamily="34" charset="0"/>
              <a:buChar char="•"/>
            </a:pPr>
            <a:r>
              <a:rPr lang="en-IN" dirty="0"/>
              <a:t>Here hacker can upload the file like shown </a:t>
            </a:r>
            <a:r>
              <a:rPr lang="en-IN" b="1" dirty="0"/>
              <a:t>.</a:t>
            </a:r>
            <a:r>
              <a:rPr lang="en-IN" dirty="0"/>
              <a:t> </a:t>
            </a:r>
          </a:p>
          <a:p>
            <a:pPr marL="285750" indent="-285750">
              <a:buFont typeface="Arial" panose="020B0604020202020204" pitchFamily="34" charset="0"/>
              <a:buChar char="•"/>
            </a:pPr>
            <a:r>
              <a:rPr lang="en-IN" dirty="0"/>
              <a:t>Click on the uploaded file </a:t>
            </a:r>
            <a:r>
              <a:rPr lang="en-IN" b="1" dirty="0"/>
              <a:t>hacked1.php </a:t>
            </a:r>
            <a:r>
              <a:rPr lang="en-IN" dirty="0"/>
              <a:t>and it will be opened. </a:t>
            </a:r>
            <a:endParaRPr lang="en-IN" sz="3600" dirty="0"/>
          </a:p>
        </p:txBody>
      </p:sp>
      <p:pic>
        <p:nvPicPr>
          <p:cNvPr id="4" name="Picture 3">
            <a:extLst>
              <a:ext uri="{FF2B5EF4-FFF2-40B4-BE49-F238E27FC236}">
                <a16:creationId xmlns:a16="http://schemas.microsoft.com/office/drawing/2014/main" id="{9313B9D3-FB01-4433-BDF4-3BC56B1ACC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0382" y="1333500"/>
            <a:ext cx="9051235" cy="54184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Flowchart: Process 4">
            <a:extLst>
              <a:ext uri="{FF2B5EF4-FFF2-40B4-BE49-F238E27FC236}">
                <a16:creationId xmlns:a16="http://schemas.microsoft.com/office/drawing/2014/main" id="{0FE4FE6B-557F-4426-AC8D-E36C33147ACB}"/>
              </a:ext>
            </a:extLst>
          </p:cNvPr>
          <p:cNvSpPr/>
          <p:nvPr/>
        </p:nvSpPr>
        <p:spPr>
          <a:xfrm>
            <a:off x="3220278" y="5022574"/>
            <a:ext cx="2769705" cy="291548"/>
          </a:xfrm>
          <a:prstGeom prst="flowChartProcess">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23222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D7D17F-71BF-434B-8CD3-381105EF6004}"/>
              </a:ext>
            </a:extLst>
          </p:cNvPr>
          <p:cNvSpPr txBox="1"/>
          <p:nvPr/>
        </p:nvSpPr>
        <p:spPr>
          <a:xfrm>
            <a:off x="0" y="0"/>
            <a:ext cx="9740348" cy="2246769"/>
          </a:xfrm>
          <a:prstGeom prst="rect">
            <a:avLst/>
          </a:prstGeom>
          <a:noFill/>
        </p:spPr>
        <p:txBody>
          <a:bodyPr wrap="square" rtlCol="0">
            <a:spAutoFit/>
          </a:bodyPr>
          <a:lstStyle/>
          <a:p>
            <a:r>
              <a:rPr lang="en-IN" sz="2800" b="1" dirty="0"/>
              <a:t>Proof of Concept (PoC) </a:t>
            </a:r>
            <a:r>
              <a:rPr lang="en-US" sz="2800" dirty="0"/>
              <a:t>:</a:t>
            </a:r>
          </a:p>
          <a:p>
            <a:r>
              <a:rPr lang="en-US" sz="1600" dirty="0"/>
              <a:t>• Weak password - admin. </a:t>
            </a:r>
          </a:p>
          <a:p>
            <a:r>
              <a:rPr lang="en-US" sz="1600" dirty="0"/>
              <a:t>• Arbitrary File Inclusion. </a:t>
            </a:r>
          </a:p>
          <a:p>
            <a:r>
              <a:rPr lang="en-US" sz="1600" dirty="0"/>
              <a:t> Below is the result of the uploaded file in the previous slide likewise some malicious shell can be uploaded as well. </a:t>
            </a:r>
          </a:p>
          <a:p>
            <a:endParaRPr lang="en-US" sz="1600" dirty="0"/>
          </a:p>
          <a:p>
            <a:endParaRPr lang="en-US" sz="1600" dirty="0"/>
          </a:p>
          <a:p>
            <a:endParaRPr lang="en-IN" sz="3200" dirty="0"/>
          </a:p>
        </p:txBody>
      </p:sp>
      <p:pic>
        <p:nvPicPr>
          <p:cNvPr id="4" name="Picture 3">
            <a:extLst>
              <a:ext uri="{FF2B5EF4-FFF2-40B4-BE49-F238E27FC236}">
                <a16:creationId xmlns:a16="http://schemas.microsoft.com/office/drawing/2014/main" id="{9C400426-F0EA-4418-AE48-124719BA38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835" y="1798569"/>
            <a:ext cx="8477250" cy="37909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462173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0CC49E-72EA-4627-A2E0-DB3FA829F744}"/>
              </a:ext>
            </a:extLst>
          </p:cNvPr>
          <p:cNvSpPr txBox="1"/>
          <p:nvPr/>
        </p:nvSpPr>
        <p:spPr>
          <a:xfrm>
            <a:off x="165652" y="0"/>
            <a:ext cx="11860695" cy="6709529"/>
          </a:xfrm>
          <a:prstGeom prst="rect">
            <a:avLst/>
          </a:prstGeom>
          <a:noFill/>
        </p:spPr>
        <p:txBody>
          <a:bodyPr wrap="square" rtlCol="0">
            <a:spAutoFit/>
          </a:bodyPr>
          <a:lstStyle/>
          <a:p>
            <a:r>
              <a:rPr lang="en-IN" sz="3200" b="1" dirty="0"/>
              <a:t>Business Impact – Extremely High </a:t>
            </a:r>
          </a:p>
          <a:p>
            <a:pPr marL="285750" indent="-285750">
              <a:buFont typeface="Arial" panose="020B0604020202020204" pitchFamily="34" charset="0"/>
              <a:buChar char="•"/>
            </a:pPr>
            <a:r>
              <a:rPr lang="en-IN" dirty="0"/>
              <a:t>Any backdoor file or shell can be uploaded to get access to the uploaded file on remote server and data  can be exfiltrated. </a:t>
            </a:r>
          </a:p>
          <a:p>
            <a:pPr marL="285750" indent="-285750">
              <a:buFont typeface="Arial" panose="020B0604020202020204" pitchFamily="34" charset="0"/>
              <a:buChar char="•"/>
            </a:pPr>
            <a:r>
              <a:rPr lang="en-IN" dirty="0"/>
              <a:t>The presence of an actual malicious file can compromise the entire system leading to system takeover/data stealing.</a:t>
            </a:r>
          </a:p>
          <a:p>
            <a:r>
              <a:rPr lang="en-IN" dirty="0"/>
              <a:t> </a:t>
            </a:r>
          </a:p>
          <a:p>
            <a:endParaRPr lang="en-IN" sz="2800" b="1" dirty="0"/>
          </a:p>
          <a:p>
            <a:endParaRPr lang="en-IN" sz="2800" b="1" dirty="0"/>
          </a:p>
          <a:p>
            <a:r>
              <a:rPr lang="en-IN" sz="3200" b="1" dirty="0"/>
              <a:t>Recommendation :</a:t>
            </a:r>
          </a:p>
          <a:p>
            <a:pPr marL="285750" lvl="0" indent="-285750" fontAlgn="base">
              <a:buFont typeface="Arial" panose="020B0604020202020204" pitchFamily="34" charset="0"/>
              <a:buChar char="•"/>
            </a:pPr>
            <a:r>
              <a:rPr lang="en-IN" dirty="0"/>
              <a:t>Change the </a:t>
            </a:r>
            <a:r>
              <a:rPr lang="en-IN" b="1" dirty="0"/>
              <a:t>Admin password </a:t>
            </a:r>
            <a:r>
              <a:rPr lang="en-IN" dirty="0"/>
              <a:t>to something strong and not guessable. </a:t>
            </a:r>
          </a:p>
          <a:p>
            <a:pPr marL="285750" lvl="0" indent="-285750" fontAlgn="base">
              <a:buFont typeface="Arial" panose="020B0604020202020204" pitchFamily="34" charset="0"/>
              <a:buChar char="•"/>
            </a:pPr>
            <a:r>
              <a:rPr lang="en-IN" dirty="0"/>
              <a:t>The application code should be configured in such a way, that it should block uploading of malicious  files extensions such as exe/ php and other extensions with a thorough server as well as client  validation. CVE ID allocated: </a:t>
            </a:r>
            <a:r>
              <a:rPr lang="en-IN" b="1" dirty="0"/>
              <a:t>CVE-2017-14521.</a:t>
            </a:r>
            <a:r>
              <a:rPr lang="en-IN" dirty="0"/>
              <a:t> </a:t>
            </a:r>
          </a:p>
          <a:p>
            <a:pPr marL="285750" lvl="0" indent="-285750" fontAlgn="base">
              <a:buFont typeface="Arial" panose="020B0604020202020204" pitchFamily="34" charset="0"/>
              <a:buChar char="•"/>
            </a:pPr>
            <a:r>
              <a:rPr lang="en-IN" dirty="0"/>
              <a:t>Rename the files using a code, so that the attacker cannot play around with file names. </a:t>
            </a:r>
          </a:p>
          <a:p>
            <a:pPr marL="285750" lvl="0" indent="-285750" fontAlgn="base">
              <a:buFont typeface="Arial" panose="020B0604020202020204" pitchFamily="34" charset="0"/>
              <a:buChar char="•"/>
            </a:pPr>
            <a:r>
              <a:rPr lang="en-IN" dirty="0"/>
              <a:t>Use static file hosting servers like CDNs and file clouds to store files instead of storing them on the  application server itself. </a:t>
            </a:r>
          </a:p>
          <a:p>
            <a:endParaRPr lang="en-IN" sz="2800" b="1" dirty="0"/>
          </a:p>
          <a:p>
            <a:endParaRPr lang="en-IN" sz="2800" b="1" dirty="0"/>
          </a:p>
          <a:p>
            <a:endParaRPr lang="en-IN" sz="2800" b="1" dirty="0"/>
          </a:p>
          <a:p>
            <a:r>
              <a:rPr lang="en-IN" sz="3200" b="1" dirty="0"/>
              <a:t>References</a:t>
            </a:r>
            <a:r>
              <a:rPr lang="en-IN" sz="2000" b="1" dirty="0"/>
              <a:t> </a:t>
            </a:r>
          </a:p>
          <a:p>
            <a:r>
              <a:rPr lang="en-IN" i="1" u="sng" dirty="0">
                <a:hlinkClick r:id="rId2"/>
              </a:rPr>
              <a:t>https://www.owasp.org/index.php/Unrestricted_File_Upload</a:t>
            </a:r>
            <a:r>
              <a:rPr lang="en-IN" i="1" dirty="0"/>
              <a:t> </a:t>
            </a:r>
          </a:p>
          <a:p>
            <a:r>
              <a:rPr lang="en-IN" i="1" u="sng" dirty="0">
                <a:hlinkClick r:id="rId3"/>
              </a:rPr>
              <a:t>https://www.opswat.com/blog/file-upload-protection-best-practices</a:t>
            </a:r>
            <a:r>
              <a:rPr lang="en-IN" i="1" dirty="0"/>
              <a:t> </a:t>
            </a:r>
            <a:endParaRPr lang="en-IN" dirty="0"/>
          </a:p>
          <a:p>
            <a:endParaRPr lang="en-IN" dirty="0"/>
          </a:p>
        </p:txBody>
      </p:sp>
    </p:spTree>
    <p:extLst>
      <p:ext uri="{BB962C8B-B14F-4D97-AF65-F5344CB8AC3E}">
        <p14:creationId xmlns:p14="http://schemas.microsoft.com/office/powerpoint/2010/main" val="2660812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5206FE-D80F-4ED3-951A-CA4EA791994E}"/>
              </a:ext>
            </a:extLst>
          </p:cNvPr>
          <p:cNvSpPr txBox="1"/>
          <p:nvPr/>
        </p:nvSpPr>
        <p:spPr>
          <a:xfrm>
            <a:off x="0" y="0"/>
            <a:ext cx="12192000" cy="923330"/>
          </a:xfrm>
          <a:prstGeom prst="rect">
            <a:avLst/>
          </a:prstGeom>
          <a:noFill/>
        </p:spPr>
        <p:txBody>
          <a:bodyPr wrap="square" rtlCol="0">
            <a:spAutoFit/>
          </a:bodyPr>
          <a:lstStyle/>
          <a:p>
            <a:r>
              <a:rPr lang="en-IN" sz="3600" b="1" dirty="0"/>
              <a:t>3.Access to admin panel :</a:t>
            </a:r>
          </a:p>
          <a:p>
            <a:endParaRPr lang="en-IN" dirty="0"/>
          </a:p>
        </p:txBody>
      </p:sp>
      <p:graphicFrame>
        <p:nvGraphicFramePr>
          <p:cNvPr id="3" name="Table 2">
            <a:extLst>
              <a:ext uri="{FF2B5EF4-FFF2-40B4-BE49-F238E27FC236}">
                <a16:creationId xmlns:a16="http://schemas.microsoft.com/office/drawing/2014/main" id="{A0BF7BC0-F37A-4E5C-80B2-FA80CD43FC14}"/>
              </a:ext>
            </a:extLst>
          </p:cNvPr>
          <p:cNvGraphicFramePr>
            <a:graphicFrameLocks noGrp="1"/>
          </p:cNvGraphicFramePr>
          <p:nvPr>
            <p:extLst>
              <p:ext uri="{D42A27DB-BD31-4B8C-83A1-F6EECF244321}">
                <p14:modId xmlns:p14="http://schemas.microsoft.com/office/powerpoint/2010/main" val="1197141406"/>
              </p:ext>
            </p:extLst>
          </p:nvPr>
        </p:nvGraphicFramePr>
        <p:xfrm>
          <a:off x="689113" y="1465614"/>
          <a:ext cx="10614992" cy="4497863"/>
        </p:xfrm>
        <a:graphic>
          <a:graphicData uri="http://schemas.openxmlformats.org/drawingml/2006/table">
            <a:tbl>
              <a:tblPr firstRow="1" bandRow="1">
                <a:tableStyleId>{5C22544A-7EE6-4342-B048-85BDC9FD1C3A}</a:tableStyleId>
              </a:tblPr>
              <a:tblGrid>
                <a:gridCol w="2637183">
                  <a:extLst>
                    <a:ext uri="{9D8B030D-6E8A-4147-A177-3AD203B41FA5}">
                      <a16:colId xmlns:a16="http://schemas.microsoft.com/office/drawing/2014/main" val="1487698502"/>
                    </a:ext>
                  </a:extLst>
                </a:gridCol>
                <a:gridCol w="7977809">
                  <a:extLst>
                    <a:ext uri="{9D8B030D-6E8A-4147-A177-3AD203B41FA5}">
                      <a16:colId xmlns:a16="http://schemas.microsoft.com/office/drawing/2014/main" val="1271685494"/>
                    </a:ext>
                  </a:extLst>
                </a:gridCol>
              </a:tblGrid>
              <a:tr h="4497863">
                <a:tc>
                  <a:txBody>
                    <a:bodyPr/>
                    <a:lstStyle/>
                    <a:p>
                      <a:pPr algn="ctr"/>
                      <a:r>
                        <a:rPr lang="en-US" sz="2400" dirty="0">
                          <a:solidFill>
                            <a:schemeClr val="tx1"/>
                          </a:solidFill>
                        </a:rPr>
                        <a:t>Access to Admin Panel</a:t>
                      </a:r>
                    </a:p>
                    <a:p>
                      <a:pPr algn="ctr"/>
                      <a:r>
                        <a:rPr lang="en-US" sz="2400" dirty="0">
                          <a:solidFill>
                            <a:schemeClr val="tx1"/>
                          </a:solidFill>
                        </a:rPr>
                        <a:t>(critical)</a:t>
                      </a:r>
                      <a:endParaRPr lang="en-IN" sz="2400" dirty="0">
                        <a:solidFill>
                          <a:schemeClr val="tx1"/>
                        </a:solidFill>
                      </a:endParaRPr>
                    </a:p>
                  </a:txBody>
                  <a:tcPr anchor="ctr">
                    <a:solidFill>
                      <a:srgbClr val="FF0000"/>
                    </a:solidFill>
                  </a:tcPr>
                </a:tc>
                <a:tc>
                  <a:txBody>
                    <a:bodyPr/>
                    <a:lstStyle/>
                    <a:p>
                      <a:r>
                        <a:rPr lang="en-US" dirty="0"/>
                        <a:t> </a:t>
                      </a:r>
                    </a:p>
                    <a:p>
                      <a:endParaRPr lang="en-US" sz="2000" b="0" kern="1200" dirty="0">
                        <a:solidFill>
                          <a:schemeClr val="tx1"/>
                        </a:solidFill>
                        <a:effectLst/>
                        <a:latin typeface="+mn-lt"/>
                        <a:ea typeface="+mn-ea"/>
                        <a:cs typeface="+mn-cs"/>
                      </a:endParaRPr>
                    </a:p>
                    <a:p>
                      <a:endParaRPr lang="en-US" sz="2000" b="0" kern="1200" dirty="0">
                        <a:solidFill>
                          <a:schemeClr val="tx1"/>
                        </a:solidFill>
                        <a:effectLst/>
                        <a:latin typeface="+mn-lt"/>
                        <a:ea typeface="+mn-ea"/>
                        <a:cs typeface="+mn-cs"/>
                      </a:endParaRPr>
                    </a:p>
                    <a:p>
                      <a:r>
                        <a:rPr lang="en-IN" sz="2000" b="0" kern="1200" dirty="0">
                          <a:solidFill>
                            <a:schemeClr val="tx1"/>
                          </a:solidFill>
                          <a:effectLst/>
                          <a:latin typeface="+mn-lt"/>
                          <a:ea typeface="+mn-ea"/>
                          <a:cs typeface="+mn-cs"/>
                        </a:rPr>
                        <a:t>Below mentioned URL is vulnerable to Arbitrary File Upload and making other admin level changes</a:t>
                      </a:r>
                    </a:p>
                    <a:p>
                      <a:endParaRPr lang="en-IN" sz="2000" b="0" kern="1200" dirty="0">
                        <a:solidFill>
                          <a:schemeClr val="tx1"/>
                        </a:solidFill>
                        <a:effectLst/>
                        <a:latin typeface="+mn-lt"/>
                        <a:ea typeface="+mn-ea"/>
                        <a:cs typeface="+mn-cs"/>
                      </a:endParaRPr>
                    </a:p>
                    <a:p>
                      <a:r>
                        <a:rPr lang="en-IN" sz="2000" b="1" kern="1200" dirty="0">
                          <a:solidFill>
                            <a:schemeClr val="tx1"/>
                          </a:solidFill>
                          <a:effectLst/>
                          <a:latin typeface="+mn-lt"/>
                          <a:ea typeface="+mn-ea"/>
                          <a:cs typeface="+mn-cs"/>
                        </a:rPr>
                        <a:t>Affected URL :</a:t>
                      </a:r>
                    </a:p>
                    <a:p>
                      <a:pPr marL="342900" indent="-342900">
                        <a:buFont typeface="Arial" panose="020B0604020202020204" pitchFamily="34" charset="0"/>
                        <a:buChar char="•"/>
                      </a:pPr>
                      <a:r>
                        <a:rPr lang="en-IN" sz="2000" b="0" u="sng" kern="1200" dirty="0">
                          <a:solidFill>
                            <a:srgbClr val="0070C0"/>
                          </a:solidFill>
                          <a:effectLst/>
                          <a:latin typeface="+mn-lt"/>
                          <a:ea typeface="+mn-ea"/>
                          <a:cs typeface="+mn-cs"/>
                        </a:rPr>
                        <a:t> http://3.109.133.189/wondercms/</a:t>
                      </a:r>
                      <a:endParaRPr lang="en-IN" sz="2400" b="0" u="sng" dirty="0">
                        <a:solidFill>
                          <a:srgbClr val="0070C0"/>
                        </a:solidFill>
                      </a:endParaRPr>
                    </a:p>
                  </a:txBody>
                  <a:tcPr>
                    <a:solidFill>
                      <a:schemeClr val="accent1">
                        <a:lumMod val="40000"/>
                        <a:lumOff val="60000"/>
                      </a:schemeClr>
                    </a:solidFill>
                  </a:tcPr>
                </a:tc>
                <a:extLst>
                  <a:ext uri="{0D108BD9-81ED-4DB2-BD59-A6C34878D82A}">
                    <a16:rowId xmlns:a16="http://schemas.microsoft.com/office/drawing/2014/main" val="1832999744"/>
                  </a:ext>
                </a:extLst>
              </a:tr>
            </a:tbl>
          </a:graphicData>
        </a:graphic>
      </p:graphicFrame>
      <p:graphicFrame>
        <p:nvGraphicFramePr>
          <p:cNvPr id="4" name="Table 3">
            <a:extLst>
              <a:ext uri="{FF2B5EF4-FFF2-40B4-BE49-F238E27FC236}">
                <a16:creationId xmlns:a16="http://schemas.microsoft.com/office/drawing/2014/main" id="{6D650CCE-AAD3-41E3-818C-095CBFB24F34}"/>
              </a:ext>
            </a:extLst>
          </p:cNvPr>
          <p:cNvGraphicFramePr>
            <a:graphicFrameLocks noGrp="1"/>
          </p:cNvGraphicFramePr>
          <p:nvPr>
            <p:extLst>
              <p:ext uri="{D42A27DB-BD31-4B8C-83A1-F6EECF244321}">
                <p14:modId xmlns:p14="http://schemas.microsoft.com/office/powerpoint/2010/main" val="1801369482"/>
              </p:ext>
            </p:extLst>
          </p:nvPr>
        </p:nvGraphicFramePr>
        <p:xfrm>
          <a:off x="689113" y="1094774"/>
          <a:ext cx="10614992" cy="370840"/>
        </p:xfrm>
        <a:graphic>
          <a:graphicData uri="http://schemas.openxmlformats.org/drawingml/2006/table">
            <a:tbl>
              <a:tblPr firstRow="1" bandRow="1">
                <a:tableStyleId>{5C22544A-7EE6-4342-B048-85BDC9FD1C3A}</a:tableStyleId>
              </a:tblPr>
              <a:tblGrid>
                <a:gridCol w="10614992">
                  <a:extLst>
                    <a:ext uri="{9D8B030D-6E8A-4147-A177-3AD203B41FA5}">
                      <a16:colId xmlns:a16="http://schemas.microsoft.com/office/drawing/2014/main" val="2180941054"/>
                    </a:ext>
                  </a:extLst>
                </a:gridCol>
              </a:tblGrid>
              <a:tr h="370840">
                <a:tc>
                  <a:txBody>
                    <a:bodyPr/>
                    <a:lstStyle/>
                    <a:p>
                      <a:endParaRPr lang="en-IN" dirty="0"/>
                    </a:p>
                  </a:txBody>
                  <a:tcPr/>
                </a:tc>
                <a:extLst>
                  <a:ext uri="{0D108BD9-81ED-4DB2-BD59-A6C34878D82A}">
                    <a16:rowId xmlns:a16="http://schemas.microsoft.com/office/drawing/2014/main" val="3539366569"/>
                  </a:ext>
                </a:extLst>
              </a:tr>
            </a:tbl>
          </a:graphicData>
        </a:graphic>
      </p:graphicFrame>
    </p:spTree>
    <p:extLst>
      <p:ext uri="{BB962C8B-B14F-4D97-AF65-F5344CB8AC3E}">
        <p14:creationId xmlns:p14="http://schemas.microsoft.com/office/powerpoint/2010/main" val="3156244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B1D555-441A-4861-A3BC-BE6E71E27BD9}"/>
              </a:ext>
            </a:extLst>
          </p:cNvPr>
          <p:cNvSpPr txBox="1"/>
          <p:nvPr/>
        </p:nvSpPr>
        <p:spPr>
          <a:xfrm>
            <a:off x="0" y="0"/>
            <a:ext cx="12192000" cy="2200602"/>
          </a:xfrm>
          <a:prstGeom prst="rect">
            <a:avLst/>
          </a:prstGeom>
          <a:noFill/>
        </p:spPr>
        <p:txBody>
          <a:bodyPr wrap="square" rtlCol="0">
            <a:spAutoFit/>
          </a:bodyPr>
          <a:lstStyle/>
          <a:p>
            <a:r>
              <a:rPr lang="en-US" sz="3600" b="1" dirty="0"/>
              <a:t>Observation :</a:t>
            </a:r>
          </a:p>
          <a:p>
            <a:r>
              <a:rPr lang="en-IN" sz="2000" dirty="0"/>
              <a:t>When we navigate to </a:t>
            </a:r>
            <a:r>
              <a:rPr lang="en-IN" sz="2000" u="sng" dirty="0">
                <a:solidFill>
                  <a:srgbClr val="0070C0"/>
                </a:solidFill>
                <a:hlinkClick r:id="rId2">
                  <a:extLst>
                    <a:ext uri="{A12FA001-AC4F-418D-AE19-62706E023703}">
                      <ahyp:hlinkClr xmlns:ahyp="http://schemas.microsoft.com/office/drawing/2018/hyperlinkcolor" val="tx"/>
                    </a:ext>
                  </a:extLst>
                </a:hlinkClick>
              </a:rPr>
              <a:t>http://3.109.133.189/wondercms</a:t>
            </a:r>
            <a:r>
              <a:rPr lang="en-IN" sz="2000" dirty="0">
                <a:solidFill>
                  <a:srgbClr val="0070C0"/>
                </a:solidFill>
                <a:hlinkClick r:id="rId2">
                  <a:extLst>
                    <a:ext uri="{A12FA001-AC4F-418D-AE19-62706E023703}">
                      <ahyp:hlinkClr xmlns:ahyp="http://schemas.microsoft.com/office/drawing/2018/hyperlinkcolor" val="tx"/>
                    </a:ext>
                  </a:extLst>
                </a:hlinkClick>
              </a:rPr>
              <a:t>/</a:t>
            </a:r>
            <a:r>
              <a:rPr lang="en-IN" sz="2000" dirty="0"/>
              <a:t>   in the URL it is - </a:t>
            </a:r>
            <a:r>
              <a:rPr lang="en-IN" sz="2000" u="sng" dirty="0">
                <a:solidFill>
                  <a:srgbClr val="0070C0"/>
                </a:solidFill>
                <a:hlinkClick r:id="rId3"/>
              </a:rPr>
              <a:t>http://3.109.133.189/wondercms/loginURL</a:t>
            </a:r>
            <a:r>
              <a:rPr lang="en-IN" sz="2000" u="sng" dirty="0">
                <a:solidFill>
                  <a:srgbClr val="0070C0"/>
                </a:solidFill>
              </a:rPr>
              <a:t> </a:t>
            </a:r>
            <a:r>
              <a:rPr lang="en-IN" sz="2000" dirty="0"/>
              <a:t>.</a:t>
            </a:r>
          </a:p>
          <a:p>
            <a:r>
              <a:rPr lang="en-IN" sz="2000" dirty="0"/>
              <a:t>This page is displaying the password as </a:t>
            </a:r>
            <a:r>
              <a:rPr lang="en-IN" sz="2000" b="1" dirty="0"/>
              <a:t>admin .</a:t>
            </a:r>
            <a:endParaRPr lang="en-IN" sz="2000" dirty="0"/>
          </a:p>
          <a:p>
            <a:endParaRPr lang="en-IN" sz="2000" dirty="0"/>
          </a:p>
          <a:p>
            <a:r>
              <a:rPr lang="en-IN" sz="2000" u="sng" dirty="0">
                <a:solidFill>
                  <a:srgbClr val="0070C0"/>
                </a:solidFill>
              </a:rPr>
              <a:t> </a:t>
            </a:r>
            <a:endParaRPr lang="en-IN" sz="3600" b="1" u="sng" dirty="0">
              <a:solidFill>
                <a:srgbClr val="0070C0"/>
              </a:solidFill>
            </a:endParaRPr>
          </a:p>
        </p:txBody>
      </p:sp>
      <p:pic>
        <p:nvPicPr>
          <p:cNvPr id="8" name="Picture 7">
            <a:extLst>
              <a:ext uri="{FF2B5EF4-FFF2-40B4-BE49-F238E27FC236}">
                <a16:creationId xmlns:a16="http://schemas.microsoft.com/office/drawing/2014/main" id="{28743F75-F845-40C6-BE23-81EDE4C8AF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880" y="1612624"/>
            <a:ext cx="11315700" cy="5143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Rectangle 10">
            <a:extLst>
              <a:ext uri="{FF2B5EF4-FFF2-40B4-BE49-F238E27FC236}">
                <a16:creationId xmlns:a16="http://schemas.microsoft.com/office/drawing/2014/main" id="{428131A1-1D18-4824-A26C-872454F52D87}"/>
              </a:ext>
            </a:extLst>
          </p:cNvPr>
          <p:cNvSpPr/>
          <p:nvPr/>
        </p:nvSpPr>
        <p:spPr>
          <a:xfrm>
            <a:off x="4518991" y="4121426"/>
            <a:ext cx="3246783" cy="3313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262004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7BCEAF-8FF3-496F-9657-BA3FF0CE4B4E}"/>
              </a:ext>
            </a:extLst>
          </p:cNvPr>
          <p:cNvSpPr txBox="1"/>
          <p:nvPr/>
        </p:nvSpPr>
        <p:spPr>
          <a:xfrm>
            <a:off x="0" y="0"/>
            <a:ext cx="12192000" cy="1077218"/>
          </a:xfrm>
          <a:prstGeom prst="rect">
            <a:avLst/>
          </a:prstGeom>
          <a:noFill/>
        </p:spPr>
        <p:txBody>
          <a:bodyPr wrap="square" rtlCol="0">
            <a:spAutoFit/>
          </a:bodyPr>
          <a:lstStyle/>
          <a:p>
            <a:r>
              <a:rPr lang="en-US" sz="2800" b="1" dirty="0"/>
              <a:t>Proof of Concept (PoC) :</a:t>
            </a:r>
          </a:p>
          <a:p>
            <a:r>
              <a:rPr lang="en-IN" dirty="0"/>
              <a:t>Hacker can change the admin login password making the actual admin unable to login the next time. Hacker can also add and delete pages .</a:t>
            </a:r>
            <a:endParaRPr lang="en-IN" sz="2800" b="1" dirty="0"/>
          </a:p>
        </p:txBody>
      </p:sp>
      <p:pic>
        <p:nvPicPr>
          <p:cNvPr id="14" name="Picture 13">
            <a:extLst>
              <a:ext uri="{FF2B5EF4-FFF2-40B4-BE49-F238E27FC236}">
                <a16:creationId xmlns:a16="http://schemas.microsoft.com/office/drawing/2014/main" id="{2946E5FC-95BA-4CD9-8E66-B31069DFEA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7246" y="808383"/>
            <a:ext cx="7962900" cy="58707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Rectangle 14">
            <a:extLst>
              <a:ext uri="{FF2B5EF4-FFF2-40B4-BE49-F238E27FC236}">
                <a16:creationId xmlns:a16="http://schemas.microsoft.com/office/drawing/2014/main" id="{F4710D89-105D-4026-A4FD-2E8718DE8067}"/>
              </a:ext>
            </a:extLst>
          </p:cNvPr>
          <p:cNvSpPr/>
          <p:nvPr/>
        </p:nvSpPr>
        <p:spPr>
          <a:xfrm>
            <a:off x="3882887" y="2358887"/>
            <a:ext cx="7262191" cy="43202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61619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B3FF6-6652-425B-AAC3-CFE397CA97A4}"/>
              </a:ext>
            </a:extLst>
          </p:cNvPr>
          <p:cNvSpPr>
            <a:spLocks noGrp="1"/>
          </p:cNvSpPr>
          <p:nvPr>
            <p:ph type="title"/>
          </p:nvPr>
        </p:nvSpPr>
        <p:spPr>
          <a:xfrm>
            <a:off x="838200" y="125897"/>
            <a:ext cx="10515600" cy="1239077"/>
          </a:xfrm>
        </p:spPr>
        <p:txBody>
          <a:bodyPr/>
          <a:lstStyle/>
          <a:p>
            <a:r>
              <a:rPr lang="en-IN" b="1" dirty="0">
                <a:solidFill>
                  <a:schemeClr val="tx1">
                    <a:lumMod val="95000"/>
                    <a:lumOff val="5000"/>
                  </a:schemeClr>
                </a:solidFill>
              </a:rPr>
              <a:t>Security Status </a:t>
            </a:r>
            <a:r>
              <a:rPr lang="en-IN" dirty="0"/>
              <a:t>— </a:t>
            </a:r>
            <a:r>
              <a:rPr lang="en-IN" b="1" dirty="0">
                <a:solidFill>
                  <a:schemeClr val="accent2">
                    <a:lumMod val="50000"/>
                  </a:schemeClr>
                </a:solidFill>
              </a:rPr>
              <a:t>Extremely Vulnerable </a:t>
            </a:r>
          </a:p>
        </p:txBody>
      </p:sp>
      <p:sp>
        <p:nvSpPr>
          <p:cNvPr id="3" name="Content Placeholder 2">
            <a:extLst>
              <a:ext uri="{FF2B5EF4-FFF2-40B4-BE49-F238E27FC236}">
                <a16:creationId xmlns:a16="http://schemas.microsoft.com/office/drawing/2014/main" id="{EB8BBFF5-94C0-4DB2-8025-3D90F25E5468}"/>
              </a:ext>
            </a:extLst>
          </p:cNvPr>
          <p:cNvSpPr>
            <a:spLocks noGrp="1"/>
          </p:cNvSpPr>
          <p:nvPr>
            <p:ph idx="1"/>
          </p:nvPr>
        </p:nvSpPr>
        <p:spPr>
          <a:xfrm>
            <a:off x="838200" y="1364974"/>
            <a:ext cx="10515600" cy="5493026"/>
          </a:xfrm>
        </p:spPr>
        <p:txBody>
          <a:bodyPr>
            <a:normAutofit fontScale="92500" lnSpcReduction="10000"/>
          </a:bodyPr>
          <a:lstStyle/>
          <a:p>
            <a:r>
              <a:rPr lang="en-US" sz="2400" dirty="0"/>
              <a:t>Hacker can steal all records in lifestyle store databases (SQLi)</a:t>
            </a:r>
          </a:p>
          <a:p>
            <a:r>
              <a:rPr lang="en-US" sz="2400" dirty="0"/>
              <a:t>Hacker can take control of complete server including View, Add, Edit, Delete files and folders (Shell Upload)</a:t>
            </a:r>
          </a:p>
          <a:p>
            <a:r>
              <a:rPr lang="en-US" sz="2400" dirty="0"/>
              <a:t>Hacker can change source code of application to host malware, phishing pages or even explicit content (Shell Upload)</a:t>
            </a:r>
          </a:p>
          <a:p>
            <a:r>
              <a:rPr lang="en-US" sz="2400" dirty="0"/>
              <a:t>Hacker can inject client side code into applications and trick users by changing how page looks to steal information or spoil the name of Internshala (XSS)</a:t>
            </a:r>
          </a:p>
          <a:p>
            <a:r>
              <a:rPr lang="en-US" sz="2400" dirty="0"/>
              <a:t>Hacker can extract mobile number of all customers using User id (IDOR)</a:t>
            </a:r>
          </a:p>
          <a:p>
            <a:r>
              <a:rPr lang="en-US" sz="2400" dirty="0"/>
              <a:t> Hacker can get access to seller details and login into the website using customer of the month  usernames(PII) </a:t>
            </a:r>
          </a:p>
          <a:p>
            <a:r>
              <a:rPr lang="en-US" sz="2400" dirty="0"/>
              <a:t>Hacker can send multiple requests (Rate Limiting Flaw). </a:t>
            </a:r>
          </a:p>
          <a:p>
            <a:r>
              <a:rPr lang="en-US" sz="2400" dirty="0"/>
              <a:t>Hacker can add /remove items in the cart (CSRF) </a:t>
            </a:r>
          </a:p>
          <a:p>
            <a:r>
              <a:rPr lang="en-US" sz="2400" dirty="0"/>
              <a:t>Use off http instead of https. </a:t>
            </a:r>
          </a:p>
          <a:p>
            <a:r>
              <a:rPr lang="en-US" sz="2400" dirty="0"/>
              <a:t>Cookie Flaws</a:t>
            </a:r>
            <a:endParaRPr lang="en-US" sz="1300" dirty="0"/>
          </a:p>
          <a:p>
            <a:pPr marL="0" indent="0" algn="ctr">
              <a:buNone/>
            </a:pPr>
            <a:r>
              <a:rPr lang="en-US" sz="1300" dirty="0"/>
              <a:t>Rohan Chaudhari</a:t>
            </a:r>
          </a:p>
          <a:p>
            <a:endParaRPr lang="en-US" dirty="0"/>
          </a:p>
          <a:p>
            <a:pPr algn="ctr"/>
            <a:endParaRPr lang="en-US" dirty="0"/>
          </a:p>
          <a:p>
            <a:endParaRPr lang="en-IN" dirty="0"/>
          </a:p>
        </p:txBody>
      </p:sp>
    </p:spTree>
    <p:extLst>
      <p:ext uri="{BB962C8B-B14F-4D97-AF65-F5344CB8AC3E}">
        <p14:creationId xmlns:p14="http://schemas.microsoft.com/office/powerpoint/2010/main" val="16111084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91FA86-F8C9-4DDF-8174-12BA2DAD76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3987" y="585787"/>
            <a:ext cx="9403039" cy="5686425"/>
          </a:xfrm>
          <a:prstGeom prst="rect">
            <a:avLst/>
          </a:prstGeom>
          <a:ln w="38100" cap="sq">
            <a:solidFill>
              <a:schemeClr val="tx1"/>
            </a:solidFill>
            <a:prstDash val="solid"/>
            <a:miter lim="800000"/>
          </a:ln>
          <a:effectLst>
            <a:outerShdw blurRad="50800" dist="38100" dir="2700000" algn="tl" rotWithShape="0">
              <a:srgbClr val="000000">
                <a:alpha val="43000"/>
              </a:srgbClr>
            </a:outerShdw>
          </a:effectLst>
        </p:spPr>
      </p:pic>
      <p:sp>
        <p:nvSpPr>
          <p:cNvPr id="4" name="Rectangle 3">
            <a:extLst>
              <a:ext uri="{FF2B5EF4-FFF2-40B4-BE49-F238E27FC236}">
                <a16:creationId xmlns:a16="http://schemas.microsoft.com/office/drawing/2014/main" id="{9E72E501-ADBD-4105-ADE5-F19B76665359}"/>
              </a:ext>
            </a:extLst>
          </p:cNvPr>
          <p:cNvSpPr/>
          <p:nvPr/>
        </p:nvSpPr>
        <p:spPr>
          <a:xfrm>
            <a:off x="2941983" y="2093843"/>
            <a:ext cx="7434469" cy="38166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26404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85ED8F-EA59-48EE-92C7-846D291E3DB0}"/>
              </a:ext>
            </a:extLst>
          </p:cNvPr>
          <p:cNvSpPr txBox="1"/>
          <p:nvPr/>
        </p:nvSpPr>
        <p:spPr>
          <a:xfrm>
            <a:off x="0" y="0"/>
            <a:ext cx="12192000" cy="6771084"/>
          </a:xfrm>
          <a:prstGeom prst="rect">
            <a:avLst/>
          </a:prstGeom>
          <a:noFill/>
        </p:spPr>
        <p:txBody>
          <a:bodyPr wrap="square" rtlCol="0">
            <a:spAutoFit/>
          </a:bodyPr>
          <a:lstStyle/>
          <a:p>
            <a:r>
              <a:rPr lang="en-IN" sz="2800" b="1" dirty="0"/>
              <a:t>Business impact - Extremely High </a:t>
            </a:r>
          </a:p>
          <a:p>
            <a:r>
              <a:rPr lang="en-IN" dirty="0"/>
              <a:t>•Using this vulnerability ,the attacker can get complete access to the blog of the website. </a:t>
            </a:r>
          </a:p>
          <a:p>
            <a:r>
              <a:rPr lang="en-IN" dirty="0"/>
              <a:t>•The attacker can </a:t>
            </a:r>
            <a:r>
              <a:rPr lang="en-IN" b="1" dirty="0"/>
              <a:t>change the password</a:t>
            </a:r>
            <a:r>
              <a:rPr lang="en-IN" dirty="0"/>
              <a:t> or even </a:t>
            </a:r>
            <a:r>
              <a:rPr lang="en-IN" b="1" dirty="0"/>
              <a:t>change the URL of the admin panel</a:t>
            </a:r>
            <a:r>
              <a:rPr lang="en-IN" dirty="0"/>
              <a:t> and </a:t>
            </a:r>
            <a:r>
              <a:rPr lang="en-IN" b="1" dirty="0"/>
              <a:t>restrict the admin to access it. </a:t>
            </a:r>
            <a:endParaRPr lang="en-IN" dirty="0"/>
          </a:p>
          <a:p>
            <a:r>
              <a:rPr lang="en-IN" dirty="0"/>
              <a:t>•Even pages can be created and deleted along with editing. </a:t>
            </a:r>
          </a:p>
          <a:p>
            <a:r>
              <a:rPr lang="en-IN" dirty="0"/>
              <a:t>•Files can be added without verification and hence can be dangerous to the entire website, as the  control of the entire website can be taken. </a:t>
            </a:r>
          </a:p>
          <a:p>
            <a:r>
              <a:rPr lang="en-IN" dirty="0"/>
              <a:t>•A hacker can also change/install/update/remove the themes and plugins that were added. </a:t>
            </a:r>
          </a:p>
          <a:p>
            <a:r>
              <a:rPr lang="en-IN" dirty="0"/>
              <a:t> </a:t>
            </a:r>
          </a:p>
          <a:p>
            <a:r>
              <a:rPr lang="en-IN" sz="3200" b="1" dirty="0"/>
              <a:t>Recommendation</a:t>
            </a:r>
            <a:r>
              <a:rPr lang="en-IN" b="1" dirty="0"/>
              <a:t> </a:t>
            </a:r>
            <a:r>
              <a:rPr lang="en-IN" sz="3200" b="1" dirty="0"/>
              <a:t> :</a:t>
            </a:r>
          </a:p>
          <a:p>
            <a:r>
              <a:rPr lang="en-IN" dirty="0"/>
              <a:t>•The default password should be changed and a strong password must be setup. </a:t>
            </a:r>
          </a:p>
          <a:p>
            <a:r>
              <a:rPr lang="en-IN" dirty="0"/>
              <a:t>•The admin URL must also be such that its not accessible to normal users. </a:t>
            </a:r>
          </a:p>
          <a:p>
            <a:r>
              <a:rPr lang="en-IN" dirty="0"/>
              <a:t>•Password changing option must be done with 2 to 3 step verification. </a:t>
            </a:r>
          </a:p>
          <a:p>
            <a:r>
              <a:rPr lang="en-IN" dirty="0"/>
              <a:t>•Password must be at least 8 characters long containing numbers , alphanumerics , etc. </a:t>
            </a:r>
          </a:p>
          <a:p>
            <a:r>
              <a:rPr lang="en-IN" dirty="0"/>
              <a:t>•All the default accounts should be removed. </a:t>
            </a:r>
          </a:p>
          <a:p>
            <a:r>
              <a:rPr lang="en-IN" dirty="0"/>
              <a:t>•Password should not be reused. </a:t>
            </a:r>
          </a:p>
          <a:p>
            <a:r>
              <a:rPr lang="en-IN" dirty="0"/>
              <a:t> </a:t>
            </a:r>
          </a:p>
          <a:p>
            <a:r>
              <a:rPr lang="en-IN" sz="3200" b="1" dirty="0"/>
              <a:t>References :</a:t>
            </a:r>
          </a:p>
          <a:p>
            <a:r>
              <a:rPr lang="en-IN" i="1" u="sng" dirty="0">
                <a:hlinkClick r:id="rId2"/>
              </a:rPr>
              <a:t>https://www.owasp.org/index.php/Testing_for_weak_password_change_or_reset_functionalities</a:t>
            </a:r>
            <a:r>
              <a:rPr lang="en-IN" i="1" dirty="0"/>
              <a:t>  </a:t>
            </a:r>
            <a:endParaRPr lang="en-IN" dirty="0"/>
          </a:p>
          <a:p>
            <a:r>
              <a:rPr lang="en-IN" i="1" u="sng" dirty="0">
                <a:hlinkClick r:id="rId3"/>
              </a:rPr>
              <a:t>(OTG- </a:t>
            </a:r>
            <a:r>
              <a:rPr lang="en-IN" i="1" dirty="0"/>
              <a:t> </a:t>
            </a:r>
            <a:r>
              <a:rPr lang="en-IN" i="1" u="sng" dirty="0">
                <a:solidFill>
                  <a:srgbClr val="0070C0"/>
                </a:solidFill>
              </a:rPr>
              <a:t>AUTHN-009)</a:t>
            </a:r>
            <a:r>
              <a:rPr lang="en-IN" i="1" dirty="0">
                <a:solidFill>
                  <a:srgbClr val="0070C0"/>
                </a:solidFill>
              </a:rPr>
              <a:t> </a:t>
            </a:r>
          </a:p>
          <a:p>
            <a:r>
              <a:rPr lang="en-IN" i="1" u="sng" dirty="0">
                <a:hlinkClick r:id="rId4"/>
              </a:rPr>
              <a:t>https://www.owasp.org/index.php/Default_Passwords</a:t>
            </a:r>
            <a:r>
              <a:rPr lang="en-IN" i="1" dirty="0">
                <a:hlinkClick r:id="rId5"/>
              </a:rPr>
              <a:t> </a:t>
            </a:r>
            <a:endParaRPr lang="en-IN" i="1" dirty="0"/>
          </a:p>
          <a:p>
            <a:r>
              <a:rPr lang="en-IN" i="1" u="sng" dirty="0">
                <a:hlinkClick r:id="rId6"/>
              </a:rPr>
              <a:t>https://www.us-cert.gov/ncas/alerts/TA13-175A</a:t>
            </a:r>
            <a:endParaRPr lang="en-IN" sz="2000" dirty="0"/>
          </a:p>
          <a:p>
            <a:endParaRPr lang="en-IN" dirty="0"/>
          </a:p>
        </p:txBody>
      </p:sp>
    </p:spTree>
    <p:extLst>
      <p:ext uri="{BB962C8B-B14F-4D97-AF65-F5344CB8AC3E}">
        <p14:creationId xmlns:p14="http://schemas.microsoft.com/office/powerpoint/2010/main" val="355692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5FFB44-0ED8-469C-8711-14DE5329D36E}"/>
              </a:ext>
            </a:extLst>
          </p:cNvPr>
          <p:cNvSpPr txBox="1"/>
          <p:nvPr/>
        </p:nvSpPr>
        <p:spPr>
          <a:xfrm>
            <a:off x="0" y="-39837"/>
            <a:ext cx="12192000" cy="861774"/>
          </a:xfrm>
          <a:prstGeom prst="rect">
            <a:avLst/>
          </a:prstGeom>
          <a:noFill/>
        </p:spPr>
        <p:txBody>
          <a:bodyPr wrap="square" rtlCol="0">
            <a:spAutoFit/>
          </a:bodyPr>
          <a:lstStyle/>
          <a:p>
            <a:r>
              <a:rPr lang="en-IN" sz="3200" b="1" dirty="0"/>
              <a:t>4.Access via OTP Bypass </a:t>
            </a:r>
          </a:p>
          <a:p>
            <a:endParaRPr lang="en-IN" dirty="0"/>
          </a:p>
        </p:txBody>
      </p:sp>
      <p:graphicFrame>
        <p:nvGraphicFramePr>
          <p:cNvPr id="3" name="Table 2">
            <a:extLst>
              <a:ext uri="{FF2B5EF4-FFF2-40B4-BE49-F238E27FC236}">
                <a16:creationId xmlns:a16="http://schemas.microsoft.com/office/drawing/2014/main" id="{CA8D8E6D-5267-4088-A072-36124780B990}"/>
              </a:ext>
            </a:extLst>
          </p:cNvPr>
          <p:cNvGraphicFramePr>
            <a:graphicFrameLocks noGrp="1"/>
          </p:cNvGraphicFramePr>
          <p:nvPr>
            <p:extLst>
              <p:ext uri="{D42A27DB-BD31-4B8C-83A1-F6EECF244321}">
                <p14:modId xmlns:p14="http://schemas.microsoft.com/office/powerpoint/2010/main" val="1713195493"/>
              </p:ext>
            </p:extLst>
          </p:nvPr>
        </p:nvGraphicFramePr>
        <p:xfrm>
          <a:off x="311426" y="914647"/>
          <a:ext cx="11569148" cy="5671739"/>
        </p:xfrm>
        <a:graphic>
          <a:graphicData uri="http://schemas.openxmlformats.org/drawingml/2006/table">
            <a:tbl>
              <a:tblPr firstRow="1" bandRow="1">
                <a:tableStyleId>{5C22544A-7EE6-4342-B048-85BDC9FD1C3A}</a:tableStyleId>
              </a:tblPr>
              <a:tblGrid>
                <a:gridCol w="3200400">
                  <a:extLst>
                    <a:ext uri="{9D8B030D-6E8A-4147-A177-3AD203B41FA5}">
                      <a16:colId xmlns:a16="http://schemas.microsoft.com/office/drawing/2014/main" val="1865524597"/>
                    </a:ext>
                  </a:extLst>
                </a:gridCol>
                <a:gridCol w="8368748">
                  <a:extLst>
                    <a:ext uri="{9D8B030D-6E8A-4147-A177-3AD203B41FA5}">
                      <a16:colId xmlns:a16="http://schemas.microsoft.com/office/drawing/2014/main" val="1849909730"/>
                    </a:ext>
                  </a:extLst>
                </a:gridCol>
              </a:tblGrid>
              <a:tr h="5671739">
                <a:tc>
                  <a:txBody>
                    <a:bodyPr/>
                    <a:lstStyle/>
                    <a:p>
                      <a:pPr algn="ctr"/>
                      <a:r>
                        <a:rPr lang="en-US" sz="2800" dirty="0">
                          <a:solidFill>
                            <a:schemeClr val="tx1"/>
                          </a:solidFill>
                        </a:rPr>
                        <a:t>Access via OTP</a:t>
                      </a:r>
                    </a:p>
                    <a:p>
                      <a:pPr algn="ctr"/>
                      <a:r>
                        <a:rPr lang="en-US" sz="2800" dirty="0">
                          <a:solidFill>
                            <a:schemeClr val="tx1"/>
                          </a:solidFill>
                        </a:rPr>
                        <a:t>Bypass(Critical)</a:t>
                      </a:r>
                      <a:endParaRPr lang="en-IN" sz="2800" dirty="0">
                        <a:solidFill>
                          <a:schemeClr val="tx1"/>
                        </a:solidFill>
                      </a:endParaRPr>
                    </a:p>
                  </a:txBody>
                  <a:tcPr anchor="ctr">
                    <a:solidFill>
                      <a:srgbClr val="FF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chemeClr val="tx1"/>
                          </a:solidFill>
                          <a:effectLst/>
                          <a:latin typeface="+mn-lt"/>
                          <a:ea typeface="+mn-ea"/>
                          <a:cs typeface="+mn-cs"/>
                        </a:rPr>
                        <a:t>The Admin dashboard at the below mentioned URL has 3 digit otp allowing brute forcing the otp and reset the password and gaining access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kern="1200" dirty="0">
                          <a:solidFill>
                            <a:schemeClr val="tx1"/>
                          </a:solidFill>
                          <a:effectLst/>
                          <a:latin typeface="+mn-lt"/>
                          <a:ea typeface="+mn-ea"/>
                          <a:cs typeface="+mn-cs"/>
                        </a:rPr>
                        <a:t>Affected URL : </a:t>
                      </a:r>
                    </a:p>
                    <a:p>
                      <a:pPr marL="285750" indent="-285750">
                        <a:buFont typeface="Arial" panose="020B0604020202020204" pitchFamily="34" charset="0"/>
                        <a:buChar char="•"/>
                      </a:pPr>
                      <a:r>
                        <a:rPr lang="en-IN" b="0" dirty="0">
                          <a:solidFill>
                            <a:srgbClr val="0070C0"/>
                          </a:solidFill>
                          <a:hlinkClick r:id="rId2"/>
                        </a:rPr>
                        <a:t>http://3.109.133.189/reset_password/admin.php</a:t>
                      </a:r>
                      <a:endParaRPr lang="en-IN" b="0" dirty="0">
                        <a:solidFill>
                          <a:srgbClr val="0070C0"/>
                        </a:solidFill>
                      </a:endParaRPr>
                    </a:p>
                    <a:p>
                      <a:pPr marL="0" indent="0">
                        <a:buFont typeface="Arial" panose="020B0604020202020204" pitchFamily="34" charset="0"/>
                        <a:buNone/>
                      </a:pPr>
                      <a:endParaRPr lang="en-US" b="0" dirty="0">
                        <a:solidFill>
                          <a:srgbClr val="0070C0"/>
                        </a:solidFill>
                      </a:endParaRPr>
                    </a:p>
                    <a:p>
                      <a:r>
                        <a:rPr lang="en-IN" sz="1800" b="1" kern="1200" dirty="0">
                          <a:solidFill>
                            <a:schemeClr val="tx1"/>
                          </a:solidFill>
                          <a:effectLst/>
                          <a:latin typeface="+mn-lt"/>
                          <a:ea typeface="+mn-ea"/>
                          <a:cs typeface="+mn-cs"/>
                        </a:rPr>
                        <a:t>Affected Parameters : </a:t>
                      </a:r>
                    </a:p>
                    <a:p>
                      <a:pPr marL="285750" lvl="0" indent="-285750" fontAlgn="base">
                        <a:buFont typeface="Arial" panose="020B0604020202020204" pitchFamily="34" charset="0"/>
                        <a:buChar char="•"/>
                      </a:pPr>
                      <a:r>
                        <a:rPr lang="en-IN" sz="1800" b="0" u="none" strike="noStrike" kern="1200" dirty="0">
                          <a:solidFill>
                            <a:schemeClr val="tx1"/>
                          </a:solidFill>
                          <a:effectLst/>
                          <a:latin typeface="+mn-lt"/>
                          <a:ea typeface="+mn-ea"/>
                          <a:cs typeface="+mn-cs"/>
                        </a:rPr>
                        <a:t>OTP (GET parameters)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800" b="1" kern="1200" dirty="0">
                          <a:solidFill>
                            <a:schemeClr val="tx1"/>
                          </a:solidFill>
                          <a:effectLst/>
                          <a:latin typeface="+mn-lt"/>
                          <a:ea typeface="+mn-ea"/>
                          <a:cs typeface="+mn-cs"/>
                        </a:rPr>
                        <a:t>Payload used :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kern="1200" dirty="0">
                          <a:solidFill>
                            <a:schemeClr val="tx1"/>
                          </a:solidFill>
                          <a:effectLst/>
                          <a:latin typeface="+mn-lt"/>
                          <a:ea typeface="+mn-ea"/>
                          <a:cs typeface="+mn-cs"/>
                        </a:rPr>
                        <a:t>Used OTP = 859</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b="0" u="sng" kern="1200" dirty="0">
                          <a:solidFill>
                            <a:srgbClr val="0070C0"/>
                          </a:solidFill>
                          <a:effectLst/>
                          <a:latin typeface="+mn-lt"/>
                          <a:ea typeface="+mn-ea"/>
                          <a:cs typeface="+mn-cs"/>
                          <a:hlinkClick r:id="rId3"/>
                        </a:rPr>
                        <a:t>http://13.126.253.118/reset_password/admin.php?otp=859</a:t>
                      </a:r>
                      <a:endParaRPr lang="en-IN" sz="1800" b="0" u="sng" kern="1200" dirty="0">
                        <a:solidFill>
                          <a:srgbClr val="0070C0"/>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IN" sz="1800" b="0" u="sng" kern="1200" dirty="0">
                        <a:solidFill>
                          <a:srgbClr val="0070C0"/>
                        </a:solidFill>
                        <a:effectLst/>
                        <a:latin typeface="+mn-lt"/>
                        <a:ea typeface="+mn-ea"/>
                        <a:cs typeface="+mn-cs"/>
                      </a:endParaRPr>
                    </a:p>
                    <a:p>
                      <a:pPr marL="0" indent="0">
                        <a:buFont typeface="Arial" panose="020B0604020202020204" pitchFamily="34" charset="0"/>
                        <a:buNone/>
                      </a:pPr>
                      <a:r>
                        <a:rPr lang="en-IN" sz="1800" b="0" kern="1200" dirty="0">
                          <a:solidFill>
                            <a:schemeClr val="tx1"/>
                          </a:solidFill>
                          <a:effectLst/>
                          <a:latin typeface="+mn-lt"/>
                          <a:ea typeface="+mn-ea"/>
                          <a:cs typeface="+mn-cs"/>
                        </a:rPr>
                        <a:t>The coupon code at the below mentioned URL can be brute forced.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800" b="1" kern="1200" dirty="0">
                          <a:solidFill>
                            <a:schemeClr val="tx1"/>
                          </a:solidFill>
                          <a:effectLst/>
                          <a:latin typeface="+mn-lt"/>
                          <a:ea typeface="+mn-ea"/>
                          <a:cs typeface="+mn-cs"/>
                        </a:rPr>
                        <a:t>Affected URL :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b="0" u="sng" kern="1200" dirty="0">
                          <a:solidFill>
                            <a:srgbClr val="0070C0"/>
                          </a:solidFill>
                          <a:effectLst/>
                          <a:latin typeface="+mn-lt"/>
                          <a:ea typeface="+mn-ea"/>
                          <a:cs typeface="+mn-cs"/>
                          <a:hlinkClick r:id="rId4"/>
                        </a:rPr>
                        <a:t>http://13.126.253.118/cart/cart.php</a:t>
                      </a:r>
                      <a:endParaRPr lang="en-IN" sz="1800" b="0" u="sng" kern="1200" dirty="0">
                        <a:solidFill>
                          <a:srgbClr val="0070C0"/>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IN" sz="1800" b="0" u="sng" kern="1200" dirty="0">
                        <a:solidFill>
                          <a:srgbClr val="0070C0"/>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b="1" u="none" kern="1200" dirty="0">
                          <a:solidFill>
                            <a:schemeClr val="tx1"/>
                          </a:solidFill>
                          <a:effectLst/>
                          <a:latin typeface="+mn-lt"/>
                          <a:ea typeface="+mn-ea"/>
                          <a:cs typeface="+mn-cs"/>
                        </a:rPr>
                        <a:t>A</a:t>
                      </a:r>
                      <a:r>
                        <a:rPr lang="en-IN" sz="1800" b="1" u="none" kern="1200" dirty="0">
                          <a:solidFill>
                            <a:schemeClr val="tx1"/>
                          </a:solidFill>
                          <a:effectLst/>
                          <a:latin typeface="+mn-lt"/>
                          <a:ea typeface="+mn-ea"/>
                          <a:cs typeface="+mn-cs"/>
                        </a:rPr>
                        <a:t>ffected Parameter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b="0" u="none" strike="noStrike" kern="1200" dirty="0">
                          <a:solidFill>
                            <a:schemeClr val="tx1"/>
                          </a:solidFill>
                          <a:effectLst/>
                          <a:latin typeface="+mn-lt"/>
                          <a:ea typeface="+mn-ea"/>
                          <a:cs typeface="+mn-cs"/>
                        </a:rPr>
                        <a:t>apply_coupon(POST parameters)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800" b="1" kern="1200" dirty="0">
                          <a:solidFill>
                            <a:schemeClr val="tx1"/>
                          </a:solidFill>
                          <a:effectLst/>
                          <a:latin typeface="+mn-lt"/>
                          <a:ea typeface="+mn-ea"/>
                          <a:cs typeface="+mn-cs"/>
                        </a:rPr>
                        <a:t>Payload used :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u="none" strike="noStrike" kern="1200" dirty="0">
                          <a:solidFill>
                            <a:schemeClr val="tx1"/>
                          </a:solidFill>
                          <a:effectLst/>
                          <a:latin typeface="+mn-lt"/>
                          <a:ea typeface="+mn-ea"/>
                          <a:cs typeface="+mn-cs"/>
                        </a:rPr>
                        <a:t>UL_1247</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IN" sz="1800" b="0" u="none" strike="noStrike" kern="1200" dirty="0">
                        <a:solidFill>
                          <a:schemeClr val="tx1"/>
                        </a:solidFill>
                        <a:effectLst/>
                        <a:latin typeface="+mn-lt"/>
                        <a:ea typeface="+mn-ea"/>
                        <a:cs typeface="+mn-cs"/>
                      </a:endParaRPr>
                    </a:p>
                  </a:txBody>
                  <a:tcPr>
                    <a:solidFill>
                      <a:schemeClr val="accent1">
                        <a:lumMod val="40000"/>
                        <a:lumOff val="60000"/>
                      </a:schemeClr>
                    </a:solidFill>
                  </a:tcPr>
                </a:tc>
                <a:extLst>
                  <a:ext uri="{0D108BD9-81ED-4DB2-BD59-A6C34878D82A}">
                    <a16:rowId xmlns:a16="http://schemas.microsoft.com/office/drawing/2014/main" val="2738074537"/>
                  </a:ext>
                </a:extLst>
              </a:tr>
            </a:tbl>
          </a:graphicData>
        </a:graphic>
      </p:graphicFrame>
      <p:graphicFrame>
        <p:nvGraphicFramePr>
          <p:cNvPr id="4" name="Table 3">
            <a:extLst>
              <a:ext uri="{FF2B5EF4-FFF2-40B4-BE49-F238E27FC236}">
                <a16:creationId xmlns:a16="http://schemas.microsoft.com/office/drawing/2014/main" id="{DA75D468-465C-436A-B3E7-6AFF59F9CD03}"/>
              </a:ext>
            </a:extLst>
          </p:cNvPr>
          <p:cNvGraphicFramePr>
            <a:graphicFrameLocks noGrp="1"/>
          </p:cNvGraphicFramePr>
          <p:nvPr>
            <p:extLst>
              <p:ext uri="{D42A27DB-BD31-4B8C-83A1-F6EECF244321}">
                <p14:modId xmlns:p14="http://schemas.microsoft.com/office/powerpoint/2010/main" val="1613690343"/>
              </p:ext>
            </p:extLst>
          </p:nvPr>
        </p:nvGraphicFramePr>
        <p:xfrm>
          <a:off x="311426" y="543807"/>
          <a:ext cx="11569148" cy="370840"/>
        </p:xfrm>
        <a:graphic>
          <a:graphicData uri="http://schemas.openxmlformats.org/drawingml/2006/table">
            <a:tbl>
              <a:tblPr firstRow="1" bandRow="1">
                <a:tableStyleId>{5C22544A-7EE6-4342-B048-85BDC9FD1C3A}</a:tableStyleId>
              </a:tblPr>
              <a:tblGrid>
                <a:gridCol w="11569148">
                  <a:extLst>
                    <a:ext uri="{9D8B030D-6E8A-4147-A177-3AD203B41FA5}">
                      <a16:colId xmlns:a16="http://schemas.microsoft.com/office/drawing/2014/main" val="3506627275"/>
                    </a:ext>
                  </a:extLst>
                </a:gridCol>
              </a:tblGrid>
              <a:tr h="370840">
                <a:tc>
                  <a:txBody>
                    <a:bodyPr/>
                    <a:lstStyle/>
                    <a:p>
                      <a:endParaRPr lang="en-IN" dirty="0"/>
                    </a:p>
                  </a:txBody>
                  <a:tcPr/>
                </a:tc>
                <a:extLst>
                  <a:ext uri="{0D108BD9-81ED-4DB2-BD59-A6C34878D82A}">
                    <a16:rowId xmlns:a16="http://schemas.microsoft.com/office/drawing/2014/main" val="2866129091"/>
                  </a:ext>
                </a:extLst>
              </a:tr>
            </a:tbl>
          </a:graphicData>
        </a:graphic>
      </p:graphicFrame>
    </p:spTree>
    <p:extLst>
      <p:ext uri="{BB962C8B-B14F-4D97-AF65-F5344CB8AC3E}">
        <p14:creationId xmlns:p14="http://schemas.microsoft.com/office/powerpoint/2010/main" val="2501293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938959-7F74-4D4F-9175-DC0CFC7273CD}"/>
              </a:ext>
            </a:extLst>
          </p:cNvPr>
          <p:cNvSpPr txBox="1"/>
          <p:nvPr/>
        </p:nvSpPr>
        <p:spPr>
          <a:xfrm>
            <a:off x="0" y="0"/>
            <a:ext cx="12192000" cy="1692771"/>
          </a:xfrm>
          <a:prstGeom prst="rect">
            <a:avLst/>
          </a:prstGeom>
          <a:noFill/>
        </p:spPr>
        <p:txBody>
          <a:bodyPr wrap="square" rtlCol="0">
            <a:spAutoFit/>
          </a:bodyPr>
          <a:lstStyle/>
          <a:p>
            <a:r>
              <a:rPr lang="en-US" sz="3200" b="1" dirty="0"/>
              <a:t>Observation :</a:t>
            </a:r>
          </a:p>
          <a:p>
            <a:pPr marL="285750" lvl="0" indent="-285750" fontAlgn="base">
              <a:buFont typeface="Arial" panose="020B0604020202020204" pitchFamily="34" charset="0"/>
              <a:buChar char="•"/>
            </a:pPr>
            <a:r>
              <a:rPr lang="en-IN" dirty="0"/>
              <a:t>Navigate to </a:t>
            </a:r>
            <a:r>
              <a:rPr lang="en-IN" u="sng" dirty="0">
                <a:solidFill>
                  <a:srgbClr val="0070C0"/>
                </a:solidFill>
              </a:rPr>
              <a:t>http://13.233.123.35/reset_password/admin.php</a:t>
            </a:r>
            <a:r>
              <a:rPr lang="en-IN" dirty="0">
                <a:solidFill>
                  <a:srgbClr val="0070C0"/>
                </a:solidFill>
              </a:rPr>
              <a:t> </a:t>
            </a:r>
            <a:r>
              <a:rPr lang="en-IN" dirty="0"/>
              <a:t>	 </a:t>
            </a:r>
          </a:p>
          <a:p>
            <a:pPr marL="285750" lvl="0" indent="-285750" fontAlgn="base">
              <a:buFont typeface="Arial" panose="020B0604020202020204" pitchFamily="34" charset="0"/>
              <a:buChar char="•"/>
            </a:pPr>
            <a:r>
              <a:rPr lang="en-IN" dirty="0"/>
              <a:t>You will see reset password page via OTP. Enter random OTP while capturing  requests in a local proxy . </a:t>
            </a:r>
          </a:p>
          <a:p>
            <a:endParaRPr lang="en-IN" sz="3200" b="1" dirty="0"/>
          </a:p>
        </p:txBody>
      </p:sp>
      <p:pic>
        <p:nvPicPr>
          <p:cNvPr id="8" name="Picture 7">
            <a:extLst>
              <a:ext uri="{FF2B5EF4-FFF2-40B4-BE49-F238E27FC236}">
                <a16:creationId xmlns:a16="http://schemas.microsoft.com/office/drawing/2014/main" id="{4D42BF64-2AE9-4A88-BF0C-4F9B23959C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1489006"/>
            <a:ext cx="10287000" cy="50196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633314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F1380E-47E1-41C5-9F4C-A6FC9F9B2314}"/>
              </a:ext>
            </a:extLst>
          </p:cNvPr>
          <p:cNvSpPr txBox="1"/>
          <p:nvPr/>
        </p:nvSpPr>
        <p:spPr>
          <a:xfrm>
            <a:off x="0" y="0"/>
            <a:ext cx="12192000" cy="1677382"/>
          </a:xfrm>
          <a:prstGeom prst="rect">
            <a:avLst/>
          </a:prstGeom>
          <a:noFill/>
        </p:spPr>
        <p:txBody>
          <a:bodyPr wrap="square" rtlCol="0">
            <a:spAutoFit/>
          </a:bodyPr>
          <a:lstStyle/>
          <a:p>
            <a:r>
              <a:rPr lang="en-US" sz="2800" b="1" dirty="0"/>
              <a:t>Observation :</a:t>
            </a:r>
          </a:p>
          <a:p>
            <a:pPr marL="285750" indent="-285750">
              <a:buFont typeface="Arial" panose="020B0604020202020204" pitchFamily="34" charset="0"/>
              <a:buChar char="•"/>
            </a:pPr>
            <a:r>
              <a:rPr lang="en-IN" dirty="0"/>
              <a:t>On brute forcing the 3 digit OTP , under the length column the value which is distinct from others yields the correct</a:t>
            </a:r>
          </a:p>
          <a:p>
            <a:r>
              <a:rPr lang="en-IN" dirty="0"/>
              <a:t>      OTP = 859 </a:t>
            </a:r>
            <a:r>
              <a:rPr lang="en-IN" b="1" dirty="0"/>
              <a:t>(img 1).</a:t>
            </a:r>
          </a:p>
          <a:p>
            <a:pPr marL="285750" indent="-285750">
              <a:buFont typeface="Arial" panose="020B0604020202020204" pitchFamily="34" charset="0"/>
              <a:buChar char="•"/>
            </a:pPr>
            <a:r>
              <a:rPr lang="en-IN" dirty="0"/>
              <a:t>Enter this otp in the captured request </a:t>
            </a:r>
            <a:r>
              <a:rPr lang="en-IN" b="1" dirty="0"/>
              <a:t>(img 2).</a:t>
            </a:r>
            <a:r>
              <a:rPr lang="en-IN" dirty="0"/>
              <a:t> </a:t>
            </a:r>
          </a:p>
          <a:p>
            <a:endParaRPr lang="en-IN" dirty="0"/>
          </a:p>
        </p:txBody>
      </p:sp>
      <p:pic>
        <p:nvPicPr>
          <p:cNvPr id="4" name="Picture 3">
            <a:extLst>
              <a:ext uri="{FF2B5EF4-FFF2-40B4-BE49-F238E27FC236}">
                <a16:creationId xmlns:a16="http://schemas.microsoft.com/office/drawing/2014/main" id="{E651A656-64A6-4203-8338-6D812A6FFE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7465" y="1885949"/>
            <a:ext cx="5562600" cy="4305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a:extLst>
              <a:ext uri="{FF2B5EF4-FFF2-40B4-BE49-F238E27FC236}">
                <a16:creationId xmlns:a16="http://schemas.microsoft.com/office/drawing/2014/main" id="{82930029-A044-41A9-9842-99C2523DB6E0}"/>
              </a:ext>
            </a:extLst>
          </p:cNvPr>
          <p:cNvSpPr/>
          <p:nvPr/>
        </p:nvSpPr>
        <p:spPr>
          <a:xfrm>
            <a:off x="3407465" y="4585252"/>
            <a:ext cx="4716117" cy="1987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24108844-B15D-41CF-8738-FE955C647AA7}"/>
              </a:ext>
            </a:extLst>
          </p:cNvPr>
          <p:cNvSpPr txBox="1"/>
          <p:nvPr/>
        </p:nvSpPr>
        <p:spPr>
          <a:xfrm>
            <a:off x="5254487" y="6340858"/>
            <a:ext cx="1868556" cy="369332"/>
          </a:xfrm>
          <a:prstGeom prst="rect">
            <a:avLst/>
          </a:prstGeom>
          <a:noFill/>
        </p:spPr>
        <p:txBody>
          <a:bodyPr wrap="square" rtlCol="0">
            <a:spAutoFit/>
          </a:bodyPr>
          <a:lstStyle/>
          <a:p>
            <a:pPr algn="ctr"/>
            <a:r>
              <a:rPr lang="en-US" b="1" dirty="0" err="1"/>
              <a:t>img</a:t>
            </a:r>
            <a:r>
              <a:rPr lang="en-US" b="1" dirty="0"/>
              <a:t> 1</a:t>
            </a:r>
            <a:endParaRPr lang="en-IN" b="1" dirty="0"/>
          </a:p>
        </p:txBody>
      </p:sp>
    </p:spTree>
    <p:extLst>
      <p:ext uri="{BB962C8B-B14F-4D97-AF65-F5344CB8AC3E}">
        <p14:creationId xmlns:p14="http://schemas.microsoft.com/office/powerpoint/2010/main" val="24023115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E8E0ED-3ACE-49CE-8039-C4EDD07279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3992" y="1159565"/>
            <a:ext cx="5705475" cy="137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5905CFF7-B0A3-4DD4-B50D-85E99193D2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818" y="2749826"/>
            <a:ext cx="10029825" cy="36480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EBB641A9-EE3F-4355-97CC-21800D7FEE8E}"/>
              </a:ext>
            </a:extLst>
          </p:cNvPr>
          <p:cNvSpPr txBox="1"/>
          <p:nvPr/>
        </p:nvSpPr>
        <p:spPr>
          <a:xfrm>
            <a:off x="4214191" y="571572"/>
            <a:ext cx="3525078" cy="369332"/>
          </a:xfrm>
          <a:prstGeom prst="rect">
            <a:avLst/>
          </a:prstGeom>
          <a:noFill/>
        </p:spPr>
        <p:txBody>
          <a:bodyPr wrap="square" rtlCol="0">
            <a:spAutoFit/>
          </a:bodyPr>
          <a:lstStyle/>
          <a:p>
            <a:pPr algn="ctr"/>
            <a:r>
              <a:rPr lang="en-US" b="1" dirty="0" err="1"/>
              <a:t>img</a:t>
            </a:r>
            <a:r>
              <a:rPr lang="en-US" b="1" dirty="0"/>
              <a:t> 2</a:t>
            </a:r>
            <a:endParaRPr lang="en-IN" b="1" dirty="0"/>
          </a:p>
        </p:txBody>
      </p:sp>
    </p:spTree>
    <p:extLst>
      <p:ext uri="{BB962C8B-B14F-4D97-AF65-F5344CB8AC3E}">
        <p14:creationId xmlns:p14="http://schemas.microsoft.com/office/powerpoint/2010/main" val="41105712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A783D7-A29C-4B86-B260-5EEAEDEDF5F4}"/>
              </a:ext>
            </a:extLst>
          </p:cNvPr>
          <p:cNvSpPr txBox="1"/>
          <p:nvPr/>
        </p:nvSpPr>
        <p:spPr>
          <a:xfrm>
            <a:off x="0" y="0"/>
            <a:ext cx="12192000" cy="1508105"/>
          </a:xfrm>
          <a:prstGeom prst="rect">
            <a:avLst/>
          </a:prstGeom>
          <a:noFill/>
        </p:spPr>
        <p:txBody>
          <a:bodyPr wrap="square" rtlCol="0">
            <a:spAutoFit/>
          </a:bodyPr>
          <a:lstStyle/>
          <a:p>
            <a:r>
              <a:rPr lang="en-US" sz="2800" b="1" dirty="0"/>
              <a:t>Observation :</a:t>
            </a:r>
          </a:p>
          <a:p>
            <a:pPr marL="285750" indent="-285750">
              <a:buFont typeface="Arial" panose="020B0604020202020204" pitchFamily="34" charset="0"/>
              <a:buChar char="•"/>
            </a:pPr>
            <a:r>
              <a:rPr lang="en-IN" dirty="0"/>
              <a:t>You will be navigated to the reset password page . Here change the password (img 1).</a:t>
            </a:r>
          </a:p>
          <a:p>
            <a:pPr marL="285750" indent="-285750">
              <a:buFont typeface="Arial" panose="020B0604020202020204" pitchFamily="34" charset="0"/>
              <a:buChar char="•"/>
            </a:pPr>
            <a:r>
              <a:rPr lang="en-IN" dirty="0"/>
              <a:t>Navigate to - </a:t>
            </a:r>
            <a:r>
              <a:rPr lang="en-IN" u="sng" dirty="0">
                <a:solidFill>
                  <a:srgbClr val="0070C0"/>
                </a:solidFill>
              </a:rPr>
              <a:t>http://13.126.253.118/</a:t>
            </a:r>
            <a:r>
              <a:rPr lang="en-IN" u="sng" dirty="0">
                <a:solidFill>
                  <a:srgbClr val="0070C0"/>
                </a:solidFill>
                <a:hlinkClick r:id="rId2">
                  <a:extLst>
                    <a:ext uri="{A12FA001-AC4F-418D-AE19-62706E023703}">
                      <ahyp:hlinkClr xmlns:ahyp="http://schemas.microsoft.com/office/drawing/2018/hyperlinkcolor" val="tx"/>
                    </a:ext>
                  </a:extLst>
                </a:hlinkClick>
              </a:rPr>
              <a:t>/login/admin.php</a:t>
            </a:r>
            <a:r>
              <a:rPr lang="en-IN" u="sng" dirty="0">
                <a:solidFill>
                  <a:srgbClr val="0070C0"/>
                </a:solidFill>
              </a:rPr>
              <a:t> </a:t>
            </a:r>
            <a:r>
              <a:rPr lang="en-IN" dirty="0"/>
              <a:t> . Enter </a:t>
            </a:r>
            <a:r>
              <a:rPr lang="en-IN" b="1" dirty="0"/>
              <a:t>username-admin and password </a:t>
            </a:r>
            <a:r>
              <a:rPr lang="en-IN" dirty="0"/>
              <a:t>(img 2).</a:t>
            </a:r>
            <a:endParaRPr lang="en-IN" u="sng" dirty="0">
              <a:solidFill>
                <a:srgbClr val="0070C0"/>
              </a:solidFill>
            </a:endParaRPr>
          </a:p>
          <a:p>
            <a:endParaRPr lang="en-IN" sz="2800" b="1" dirty="0"/>
          </a:p>
        </p:txBody>
      </p:sp>
      <p:pic>
        <p:nvPicPr>
          <p:cNvPr id="4" name="Picture 3">
            <a:extLst>
              <a:ext uri="{FF2B5EF4-FFF2-40B4-BE49-F238E27FC236}">
                <a16:creationId xmlns:a16="http://schemas.microsoft.com/office/drawing/2014/main" id="{E57D2DAE-B75A-4382-8F2A-D77008F5AC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0637" y="1687788"/>
            <a:ext cx="9610725" cy="38004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a:extLst>
              <a:ext uri="{FF2B5EF4-FFF2-40B4-BE49-F238E27FC236}">
                <a16:creationId xmlns:a16="http://schemas.microsoft.com/office/drawing/2014/main" id="{6E4EEEB4-02DB-4DFA-A46C-5BCFBFACB1C2}"/>
              </a:ext>
            </a:extLst>
          </p:cNvPr>
          <p:cNvSpPr txBox="1"/>
          <p:nvPr/>
        </p:nvSpPr>
        <p:spPr>
          <a:xfrm>
            <a:off x="5102086" y="5667946"/>
            <a:ext cx="1590261" cy="369332"/>
          </a:xfrm>
          <a:prstGeom prst="rect">
            <a:avLst/>
          </a:prstGeom>
          <a:noFill/>
        </p:spPr>
        <p:txBody>
          <a:bodyPr wrap="square" rtlCol="0">
            <a:spAutoFit/>
          </a:bodyPr>
          <a:lstStyle/>
          <a:p>
            <a:pPr algn="ctr"/>
            <a:r>
              <a:rPr lang="en-US" b="1" dirty="0" err="1"/>
              <a:t>img</a:t>
            </a:r>
            <a:r>
              <a:rPr lang="en-US" b="1" dirty="0"/>
              <a:t> 1</a:t>
            </a:r>
            <a:endParaRPr lang="en-IN" b="1" dirty="0"/>
          </a:p>
        </p:txBody>
      </p:sp>
    </p:spTree>
    <p:extLst>
      <p:ext uri="{BB962C8B-B14F-4D97-AF65-F5344CB8AC3E}">
        <p14:creationId xmlns:p14="http://schemas.microsoft.com/office/powerpoint/2010/main" val="36797462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8A598A-F672-4A6F-AD3E-B02753BD42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875" y="1206154"/>
            <a:ext cx="9620250" cy="4048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a:extLst>
              <a:ext uri="{FF2B5EF4-FFF2-40B4-BE49-F238E27FC236}">
                <a16:creationId xmlns:a16="http://schemas.microsoft.com/office/drawing/2014/main" id="{BF14142F-2730-4C0D-9488-12F597CBD527}"/>
              </a:ext>
            </a:extLst>
          </p:cNvPr>
          <p:cNvSpPr txBox="1"/>
          <p:nvPr/>
        </p:nvSpPr>
        <p:spPr>
          <a:xfrm>
            <a:off x="5373756" y="622852"/>
            <a:ext cx="1444487" cy="369332"/>
          </a:xfrm>
          <a:prstGeom prst="rect">
            <a:avLst/>
          </a:prstGeom>
          <a:noFill/>
        </p:spPr>
        <p:txBody>
          <a:bodyPr wrap="square" rtlCol="0">
            <a:spAutoFit/>
          </a:bodyPr>
          <a:lstStyle/>
          <a:p>
            <a:pPr algn="ctr"/>
            <a:r>
              <a:rPr lang="en-US" b="1" dirty="0" err="1"/>
              <a:t>img</a:t>
            </a:r>
            <a:r>
              <a:rPr lang="en-US" b="1" dirty="0"/>
              <a:t> 2</a:t>
            </a:r>
            <a:endParaRPr lang="en-IN" b="1" dirty="0"/>
          </a:p>
        </p:txBody>
      </p:sp>
    </p:spTree>
    <p:extLst>
      <p:ext uri="{BB962C8B-B14F-4D97-AF65-F5344CB8AC3E}">
        <p14:creationId xmlns:p14="http://schemas.microsoft.com/office/powerpoint/2010/main" val="12352629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1E1F66-34D4-40AA-8A1A-C4E93E7FBDDB}"/>
              </a:ext>
            </a:extLst>
          </p:cNvPr>
          <p:cNvSpPr txBox="1"/>
          <p:nvPr/>
        </p:nvSpPr>
        <p:spPr>
          <a:xfrm>
            <a:off x="0" y="0"/>
            <a:ext cx="12192000" cy="1354217"/>
          </a:xfrm>
          <a:prstGeom prst="rect">
            <a:avLst/>
          </a:prstGeom>
          <a:noFill/>
        </p:spPr>
        <p:txBody>
          <a:bodyPr wrap="square" rtlCol="0">
            <a:spAutoFit/>
          </a:bodyPr>
          <a:lstStyle/>
          <a:p>
            <a:r>
              <a:rPr lang="en-IN" sz="2800" b="1" dirty="0"/>
              <a:t>Observation :</a:t>
            </a:r>
          </a:p>
          <a:p>
            <a:pPr marL="285750" indent="-285750">
              <a:buFont typeface="Arial" panose="020B0604020202020204" pitchFamily="34" charset="0"/>
              <a:buChar char="•"/>
            </a:pPr>
            <a:r>
              <a:rPr lang="en-IN" dirty="0"/>
              <a:t>You will be redirected to the admin dashboard where you can see the details of all the users/sellers/customers. </a:t>
            </a:r>
          </a:p>
          <a:p>
            <a:pPr marL="285750" indent="-285750">
              <a:buFont typeface="Arial" panose="020B0604020202020204" pitchFamily="34" charset="0"/>
              <a:buChar char="•"/>
            </a:pPr>
            <a:endParaRPr lang="en-IN" dirty="0"/>
          </a:p>
          <a:p>
            <a:endParaRPr lang="en-IN" dirty="0"/>
          </a:p>
        </p:txBody>
      </p:sp>
      <p:pic>
        <p:nvPicPr>
          <p:cNvPr id="4" name="Picture 3">
            <a:extLst>
              <a:ext uri="{FF2B5EF4-FFF2-40B4-BE49-F238E27FC236}">
                <a16:creationId xmlns:a16="http://schemas.microsoft.com/office/drawing/2014/main" id="{1B2FD0BF-B791-44C7-87D9-5760AC9EEA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2537" y="821635"/>
            <a:ext cx="9686925" cy="59247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460316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9FD1DD-C3A3-4120-895C-D0F3504C487F}"/>
              </a:ext>
            </a:extLst>
          </p:cNvPr>
          <p:cNvSpPr txBox="1"/>
          <p:nvPr/>
        </p:nvSpPr>
        <p:spPr>
          <a:xfrm>
            <a:off x="0" y="0"/>
            <a:ext cx="12192000" cy="800219"/>
          </a:xfrm>
          <a:prstGeom prst="rect">
            <a:avLst/>
          </a:prstGeom>
          <a:noFill/>
        </p:spPr>
        <p:txBody>
          <a:bodyPr wrap="square" rtlCol="0">
            <a:spAutoFit/>
          </a:bodyPr>
          <a:lstStyle/>
          <a:p>
            <a:r>
              <a:rPr lang="en-US" sz="2800" b="1" dirty="0"/>
              <a:t>Proof of Concept (PoC) :</a:t>
            </a:r>
          </a:p>
          <a:p>
            <a:pPr marL="285750" indent="-285750">
              <a:buFont typeface="Arial" panose="020B0604020202020204" pitchFamily="34" charset="0"/>
              <a:buChar char="•"/>
            </a:pPr>
            <a:r>
              <a:rPr lang="en-IN" dirty="0"/>
              <a:t>At URL -</a:t>
            </a:r>
            <a:r>
              <a:rPr lang="en-IN" dirty="0">
                <a:solidFill>
                  <a:srgbClr val="0070C0"/>
                </a:solidFill>
              </a:rPr>
              <a:t>  </a:t>
            </a:r>
            <a:r>
              <a:rPr lang="en-IN" u="sng" dirty="0">
                <a:solidFill>
                  <a:srgbClr val="0070C0"/>
                </a:solidFill>
                <a:hlinkClick r:id="rId2"/>
              </a:rPr>
              <a:t>http://13.126.253.118/cart/cart.php</a:t>
            </a:r>
            <a:r>
              <a:rPr lang="en-IN" dirty="0"/>
              <a:t>  coupon code – UL_1247 is applied . </a:t>
            </a:r>
          </a:p>
        </p:txBody>
      </p:sp>
      <p:pic>
        <p:nvPicPr>
          <p:cNvPr id="4" name="Picture 3">
            <a:extLst>
              <a:ext uri="{FF2B5EF4-FFF2-40B4-BE49-F238E27FC236}">
                <a16:creationId xmlns:a16="http://schemas.microsoft.com/office/drawing/2014/main" id="{DA3D652B-B0B8-4DE9-8412-F9BCA48AE4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7300" y="1139065"/>
            <a:ext cx="9677400" cy="49244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a:extLst>
              <a:ext uri="{FF2B5EF4-FFF2-40B4-BE49-F238E27FC236}">
                <a16:creationId xmlns:a16="http://schemas.microsoft.com/office/drawing/2014/main" id="{DA6D0B13-FE51-4860-BE89-732DF0D6577D}"/>
              </a:ext>
            </a:extLst>
          </p:cNvPr>
          <p:cNvSpPr/>
          <p:nvPr/>
        </p:nvSpPr>
        <p:spPr>
          <a:xfrm>
            <a:off x="4850296" y="5499652"/>
            <a:ext cx="2729947" cy="4373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BE5814CF-B7F5-4055-85CB-934FB5D355DA}"/>
              </a:ext>
            </a:extLst>
          </p:cNvPr>
          <p:cNvSpPr/>
          <p:nvPr/>
        </p:nvSpPr>
        <p:spPr>
          <a:xfrm>
            <a:off x="4373217" y="4253948"/>
            <a:ext cx="4678018" cy="4373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7961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E43B8E-016D-47B7-8E8E-5BB7FF116756}"/>
              </a:ext>
            </a:extLst>
          </p:cNvPr>
          <p:cNvSpPr txBox="1"/>
          <p:nvPr/>
        </p:nvSpPr>
        <p:spPr>
          <a:xfrm>
            <a:off x="198782" y="357809"/>
            <a:ext cx="11741427" cy="830997"/>
          </a:xfrm>
          <a:prstGeom prst="rect">
            <a:avLst/>
          </a:prstGeom>
          <a:noFill/>
        </p:spPr>
        <p:txBody>
          <a:bodyPr wrap="square" rtlCol="0">
            <a:spAutoFit/>
          </a:bodyPr>
          <a:lstStyle/>
          <a:p>
            <a:pPr algn="ctr"/>
            <a:r>
              <a:rPr lang="en-IN" sz="4800" dirty="0"/>
              <a:t>Vulnerability Statistics</a:t>
            </a:r>
          </a:p>
        </p:txBody>
      </p:sp>
      <p:sp>
        <p:nvSpPr>
          <p:cNvPr id="3" name="Rectangle 2">
            <a:extLst>
              <a:ext uri="{FF2B5EF4-FFF2-40B4-BE49-F238E27FC236}">
                <a16:creationId xmlns:a16="http://schemas.microsoft.com/office/drawing/2014/main" id="{F54FB002-228E-4821-BFD4-11C94CD34A10}"/>
              </a:ext>
            </a:extLst>
          </p:cNvPr>
          <p:cNvSpPr/>
          <p:nvPr/>
        </p:nvSpPr>
        <p:spPr>
          <a:xfrm>
            <a:off x="1139687" y="2354695"/>
            <a:ext cx="1872000" cy="54000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13</a:t>
            </a:r>
            <a:endParaRPr lang="en-IN" dirty="0"/>
          </a:p>
        </p:txBody>
      </p:sp>
      <p:sp>
        <p:nvSpPr>
          <p:cNvPr id="4" name="Rectangle 3">
            <a:extLst>
              <a:ext uri="{FF2B5EF4-FFF2-40B4-BE49-F238E27FC236}">
                <a16:creationId xmlns:a16="http://schemas.microsoft.com/office/drawing/2014/main" id="{8B1907D1-FF4B-4980-B380-347312F8AD6A}"/>
              </a:ext>
            </a:extLst>
          </p:cNvPr>
          <p:cNvSpPr/>
          <p:nvPr/>
        </p:nvSpPr>
        <p:spPr>
          <a:xfrm>
            <a:off x="1139687" y="1641570"/>
            <a:ext cx="1868556" cy="684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Critical</a:t>
            </a:r>
            <a:endParaRPr lang="en-IN" sz="2000" b="1" dirty="0">
              <a:solidFill>
                <a:schemeClr val="bg1"/>
              </a:solidFill>
            </a:endParaRPr>
          </a:p>
        </p:txBody>
      </p:sp>
      <p:sp>
        <p:nvSpPr>
          <p:cNvPr id="7" name="Rectangle 6">
            <a:extLst>
              <a:ext uri="{FF2B5EF4-FFF2-40B4-BE49-F238E27FC236}">
                <a16:creationId xmlns:a16="http://schemas.microsoft.com/office/drawing/2014/main" id="{36144CF7-8F0A-43F0-A05C-574B3FEA53FD}"/>
              </a:ext>
            </a:extLst>
          </p:cNvPr>
          <p:cNvSpPr/>
          <p:nvPr/>
        </p:nvSpPr>
        <p:spPr>
          <a:xfrm>
            <a:off x="4998108" y="1641569"/>
            <a:ext cx="1868556" cy="6840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Severe</a:t>
            </a:r>
            <a:endParaRPr lang="en-IN" sz="2000" b="1" dirty="0"/>
          </a:p>
        </p:txBody>
      </p:sp>
      <p:sp>
        <p:nvSpPr>
          <p:cNvPr id="9" name="Rectangle 8">
            <a:extLst>
              <a:ext uri="{FF2B5EF4-FFF2-40B4-BE49-F238E27FC236}">
                <a16:creationId xmlns:a16="http://schemas.microsoft.com/office/drawing/2014/main" id="{678D7EF4-C87E-453A-A39A-B71DC6F757AF}"/>
              </a:ext>
            </a:extLst>
          </p:cNvPr>
          <p:cNvSpPr/>
          <p:nvPr/>
        </p:nvSpPr>
        <p:spPr>
          <a:xfrm>
            <a:off x="4998108" y="2354695"/>
            <a:ext cx="1868556" cy="540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a:t>
            </a:r>
            <a:endParaRPr lang="en-IN" dirty="0">
              <a:solidFill>
                <a:schemeClr val="tx1"/>
              </a:solidFill>
            </a:endParaRPr>
          </a:p>
        </p:txBody>
      </p:sp>
      <p:sp>
        <p:nvSpPr>
          <p:cNvPr id="5" name="Rectangle 4">
            <a:extLst>
              <a:ext uri="{FF2B5EF4-FFF2-40B4-BE49-F238E27FC236}">
                <a16:creationId xmlns:a16="http://schemas.microsoft.com/office/drawing/2014/main" id="{2DD368CF-20B6-4B4A-B3B6-B715479D117F}"/>
              </a:ext>
            </a:extLst>
          </p:cNvPr>
          <p:cNvSpPr/>
          <p:nvPr/>
        </p:nvSpPr>
        <p:spPr>
          <a:xfrm>
            <a:off x="9049198" y="1641569"/>
            <a:ext cx="1868556" cy="68400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95000"/>
                    <a:lumOff val="5000"/>
                  </a:schemeClr>
                </a:solidFill>
              </a:rPr>
              <a:t>Moderate</a:t>
            </a:r>
            <a:endParaRPr lang="en-IN" b="1" dirty="0">
              <a:solidFill>
                <a:schemeClr val="tx1">
                  <a:lumMod val="95000"/>
                  <a:lumOff val="5000"/>
                </a:schemeClr>
              </a:solidFill>
            </a:endParaRPr>
          </a:p>
        </p:txBody>
      </p:sp>
      <p:sp>
        <p:nvSpPr>
          <p:cNvPr id="6" name="Rectangle 5">
            <a:extLst>
              <a:ext uri="{FF2B5EF4-FFF2-40B4-BE49-F238E27FC236}">
                <a16:creationId xmlns:a16="http://schemas.microsoft.com/office/drawing/2014/main" id="{E03938B1-83A2-4476-9096-E8526E546B1A}"/>
              </a:ext>
            </a:extLst>
          </p:cNvPr>
          <p:cNvSpPr/>
          <p:nvPr/>
        </p:nvSpPr>
        <p:spPr>
          <a:xfrm>
            <a:off x="9049198" y="2354695"/>
            <a:ext cx="1868556" cy="540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8</a:t>
            </a:r>
            <a:endParaRPr lang="en-IN" dirty="0">
              <a:solidFill>
                <a:schemeClr val="tx1">
                  <a:lumMod val="95000"/>
                  <a:lumOff val="5000"/>
                </a:schemeClr>
              </a:solidFill>
            </a:endParaRPr>
          </a:p>
        </p:txBody>
      </p:sp>
      <p:sp>
        <p:nvSpPr>
          <p:cNvPr id="8" name="Rectangle 7">
            <a:extLst>
              <a:ext uri="{FF2B5EF4-FFF2-40B4-BE49-F238E27FC236}">
                <a16:creationId xmlns:a16="http://schemas.microsoft.com/office/drawing/2014/main" id="{155BF776-C0FD-4EF4-BF65-0A8007DB0945}"/>
              </a:ext>
            </a:extLst>
          </p:cNvPr>
          <p:cNvSpPr/>
          <p:nvPr/>
        </p:nvSpPr>
        <p:spPr>
          <a:xfrm>
            <a:off x="4998106" y="3988904"/>
            <a:ext cx="1868557" cy="684000"/>
          </a:xfrm>
          <a:prstGeom prst="rect">
            <a:avLst/>
          </a:prstGeom>
          <a:solidFill>
            <a:srgbClr val="26F2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lumMod val="95000"/>
                    <a:lumOff val="5000"/>
                  </a:schemeClr>
                </a:solidFill>
              </a:rPr>
              <a:t>Low</a:t>
            </a:r>
            <a:endParaRPr lang="en-IN" sz="2400" b="1" dirty="0">
              <a:solidFill>
                <a:schemeClr val="tx1">
                  <a:lumMod val="95000"/>
                  <a:lumOff val="5000"/>
                </a:schemeClr>
              </a:solidFill>
            </a:endParaRPr>
          </a:p>
        </p:txBody>
      </p:sp>
      <p:sp>
        <p:nvSpPr>
          <p:cNvPr id="10" name="Rectangle 9">
            <a:extLst>
              <a:ext uri="{FF2B5EF4-FFF2-40B4-BE49-F238E27FC236}">
                <a16:creationId xmlns:a16="http://schemas.microsoft.com/office/drawing/2014/main" id="{5EF8817E-F69C-4B35-A58F-19C3E97A8AFC}"/>
              </a:ext>
            </a:extLst>
          </p:cNvPr>
          <p:cNvSpPr/>
          <p:nvPr/>
        </p:nvSpPr>
        <p:spPr>
          <a:xfrm>
            <a:off x="4994664" y="4704523"/>
            <a:ext cx="1868556" cy="540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95000"/>
                    <a:lumOff val="5000"/>
                  </a:schemeClr>
                </a:solidFill>
              </a:rPr>
              <a:t>4</a:t>
            </a:r>
            <a:endParaRPr lang="en-IN" sz="2000" dirty="0">
              <a:solidFill>
                <a:schemeClr val="tx1">
                  <a:lumMod val="95000"/>
                  <a:lumOff val="5000"/>
                </a:schemeClr>
              </a:solidFill>
            </a:endParaRPr>
          </a:p>
        </p:txBody>
      </p:sp>
    </p:spTree>
    <p:extLst>
      <p:ext uri="{BB962C8B-B14F-4D97-AF65-F5344CB8AC3E}">
        <p14:creationId xmlns:p14="http://schemas.microsoft.com/office/powerpoint/2010/main" val="37515938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0E45F6-DD7B-4AFB-A837-F85FD3F11F54}"/>
              </a:ext>
            </a:extLst>
          </p:cNvPr>
          <p:cNvSpPr txBox="1"/>
          <p:nvPr/>
        </p:nvSpPr>
        <p:spPr>
          <a:xfrm>
            <a:off x="0" y="0"/>
            <a:ext cx="12192000" cy="1354217"/>
          </a:xfrm>
          <a:prstGeom prst="rect">
            <a:avLst/>
          </a:prstGeom>
          <a:noFill/>
        </p:spPr>
        <p:txBody>
          <a:bodyPr wrap="square" rtlCol="0">
            <a:spAutoFit/>
          </a:bodyPr>
          <a:lstStyle/>
          <a:p>
            <a:r>
              <a:rPr lang="en-IN" sz="2800" b="1" dirty="0"/>
              <a:t>Business Impact – Extremely High </a:t>
            </a:r>
          </a:p>
          <a:p>
            <a:r>
              <a:rPr lang="en-IN" dirty="0"/>
              <a:t>A malicious hacker can gain access to any account and change the information about the products. This may  lead to defamation of the seller and the website which the customer trusts. Attacker once logs in can then carry out actions on behalf of the admin which could lead to serious loss to any user .</a:t>
            </a:r>
          </a:p>
        </p:txBody>
      </p:sp>
      <p:pic>
        <p:nvPicPr>
          <p:cNvPr id="7" name="Picture 6">
            <a:extLst>
              <a:ext uri="{FF2B5EF4-FFF2-40B4-BE49-F238E27FC236}">
                <a16:creationId xmlns:a16="http://schemas.microsoft.com/office/drawing/2014/main" id="{E1D32D9E-7804-40E6-AE77-B24320DBF9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9274" y="1751979"/>
            <a:ext cx="9525000" cy="44672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196791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27A00B-616A-42DB-8923-A1AFCA1D4C3A}"/>
              </a:ext>
            </a:extLst>
          </p:cNvPr>
          <p:cNvSpPr txBox="1"/>
          <p:nvPr/>
        </p:nvSpPr>
        <p:spPr>
          <a:xfrm>
            <a:off x="0" y="0"/>
            <a:ext cx="12192000" cy="6124754"/>
          </a:xfrm>
          <a:prstGeom prst="rect">
            <a:avLst/>
          </a:prstGeom>
          <a:noFill/>
        </p:spPr>
        <p:txBody>
          <a:bodyPr wrap="square" rtlCol="0">
            <a:spAutoFit/>
          </a:bodyPr>
          <a:lstStyle/>
          <a:p>
            <a:r>
              <a:rPr lang="en-IN" sz="3200" b="1" dirty="0"/>
              <a:t>Recommendation :</a:t>
            </a:r>
            <a:endParaRPr lang="en-IN" sz="2000" b="1" dirty="0"/>
          </a:p>
          <a:p>
            <a:endParaRPr lang="en-IN" b="1" dirty="0"/>
          </a:p>
          <a:p>
            <a:r>
              <a:rPr lang="en-IN" dirty="0"/>
              <a:t>Take the following precautions: </a:t>
            </a:r>
          </a:p>
          <a:p>
            <a:pPr marL="285750" indent="-285750">
              <a:buFont typeface="Arial" panose="020B0604020202020204" pitchFamily="34" charset="0"/>
              <a:buChar char="•"/>
            </a:pPr>
            <a:r>
              <a:rPr lang="en-IN" dirty="0"/>
              <a:t>Use proper </a:t>
            </a:r>
            <a:r>
              <a:rPr lang="en-IN" b="1" dirty="0"/>
              <a:t>rate-limiting checks </a:t>
            </a:r>
            <a:r>
              <a:rPr lang="en-IN" dirty="0"/>
              <a:t>on the no of OTP checking and Generation requests . </a:t>
            </a:r>
          </a:p>
          <a:p>
            <a:pPr marL="285750" indent="-285750">
              <a:buFont typeface="Arial" panose="020B0604020202020204" pitchFamily="34" charset="0"/>
              <a:buChar char="•"/>
            </a:pPr>
            <a:r>
              <a:rPr lang="en-IN" dirty="0"/>
              <a:t>Implement anti-bot measures such as ReCAPTCHA after multiple incorrect attempts . </a:t>
            </a:r>
          </a:p>
          <a:p>
            <a:pPr marL="285750" indent="-285750">
              <a:buFont typeface="Arial" panose="020B0604020202020204" pitchFamily="34" charset="0"/>
              <a:buChar char="•"/>
            </a:pPr>
            <a:r>
              <a:rPr lang="en-IN" dirty="0"/>
              <a:t>OTP should expire after certain amount of time like 2 minutes.  </a:t>
            </a:r>
          </a:p>
          <a:p>
            <a:pPr marL="285750" indent="-285750">
              <a:buFont typeface="Arial" panose="020B0604020202020204" pitchFamily="34" charset="0"/>
              <a:buChar char="•"/>
            </a:pPr>
            <a:r>
              <a:rPr lang="en-IN" dirty="0"/>
              <a:t>OTP should be at least 6 digit and alphanumeric for more security . </a:t>
            </a:r>
          </a:p>
          <a:p>
            <a:pPr marL="285750" indent="-285750">
              <a:buFont typeface="Arial" panose="020B0604020202020204" pitchFamily="34" charset="0"/>
              <a:buChar char="•"/>
            </a:pPr>
            <a:endParaRPr lang="en-US" dirty="0"/>
          </a:p>
          <a:p>
            <a:endParaRPr lang="en-IN" sz="3600" b="1" dirty="0"/>
          </a:p>
          <a:p>
            <a:endParaRPr lang="en-IN" sz="3600" b="1" dirty="0"/>
          </a:p>
          <a:p>
            <a:endParaRPr lang="en-IN" sz="3600" b="1" dirty="0"/>
          </a:p>
          <a:p>
            <a:r>
              <a:rPr lang="en-IN" sz="3600" b="1" dirty="0"/>
              <a:t>References :</a:t>
            </a:r>
            <a:endParaRPr lang="en-IN" sz="2000" b="1" dirty="0"/>
          </a:p>
          <a:p>
            <a:endParaRPr lang="en-IN" b="1" dirty="0"/>
          </a:p>
          <a:p>
            <a:pPr marL="285750" indent="-285750">
              <a:buFont typeface="Arial" panose="020B0604020202020204" pitchFamily="34" charset="0"/>
              <a:buChar char="•"/>
            </a:pPr>
            <a:r>
              <a:rPr lang="en-IN" i="1" u="sng" dirty="0">
                <a:hlinkClick r:id="rId2"/>
              </a:rPr>
              <a:t>https://www.owasp.org/index.php/Testing_Multiple_Factors_Authentication_(OWASP-AT-009)</a:t>
            </a:r>
            <a:endParaRPr lang="en-IN" i="1" u="sng" dirty="0"/>
          </a:p>
          <a:p>
            <a:pPr marL="285750" indent="-285750">
              <a:buFont typeface="Arial" panose="020B0604020202020204" pitchFamily="34" charset="0"/>
              <a:buChar char="•"/>
            </a:pPr>
            <a:r>
              <a:rPr lang="en-IN" i="1" dirty="0"/>
              <a:t> </a:t>
            </a:r>
            <a:r>
              <a:rPr lang="en-IN" i="1" u="sng" dirty="0">
                <a:hlinkClick r:id="rId3"/>
              </a:rPr>
              <a:t>https://www.owasp.org/index.php/Blocking_Brute_Force_Attacks</a:t>
            </a:r>
            <a:r>
              <a:rPr lang="en-IN" i="1" dirty="0"/>
              <a:t> </a:t>
            </a:r>
            <a:endParaRPr lang="en-IN" dirty="0"/>
          </a:p>
          <a:p>
            <a:pPr marL="285750" indent="-285750">
              <a:buFont typeface="Arial" panose="020B0604020202020204" pitchFamily="34" charset="0"/>
              <a:buChar char="•"/>
            </a:pPr>
            <a:endParaRPr lang="en-IN" dirty="0"/>
          </a:p>
          <a:p>
            <a:endParaRPr lang="en-IN" dirty="0"/>
          </a:p>
        </p:txBody>
      </p:sp>
    </p:spTree>
    <p:extLst>
      <p:ext uri="{BB962C8B-B14F-4D97-AF65-F5344CB8AC3E}">
        <p14:creationId xmlns:p14="http://schemas.microsoft.com/office/powerpoint/2010/main" val="32977442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FAEA9E-11CA-4631-B9D4-58B0CBE9D2B1}"/>
              </a:ext>
            </a:extLst>
          </p:cNvPr>
          <p:cNvSpPr txBox="1"/>
          <p:nvPr/>
        </p:nvSpPr>
        <p:spPr>
          <a:xfrm>
            <a:off x="0" y="0"/>
            <a:ext cx="12192000" cy="1077218"/>
          </a:xfrm>
          <a:prstGeom prst="rect">
            <a:avLst/>
          </a:prstGeom>
          <a:noFill/>
        </p:spPr>
        <p:txBody>
          <a:bodyPr wrap="square" rtlCol="0">
            <a:spAutoFit/>
          </a:bodyPr>
          <a:lstStyle/>
          <a:p>
            <a:r>
              <a:rPr lang="en-IN" sz="3200" b="1" dirty="0"/>
              <a:t>5.Unauthorised Access To Customer Details : </a:t>
            </a:r>
          </a:p>
          <a:p>
            <a:endParaRPr lang="en-IN" sz="3200" dirty="0"/>
          </a:p>
        </p:txBody>
      </p:sp>
      <p:graphicFrame>
        <p:nvGraphicFramePr>
          <p:cNvPr id="3" name="Table 2">
            <a:extLst>
              <a:ext uri="{FF2B5EF4-FFF2-40B4-BE49-F238E27FC236}">
                <a16:creationId xmlns:a16="http://schemas.microsoft.com/office/drawing/2014/main" id="{119E82F9-2F92-4DBF-B718-E81DA2262DB4}"/>
              </a:ext>
            </a:extLst>
          </p:cNvPr>
          <p:cNvGraphicFramePr>
            <a:graphicFrameLocks noGrp="1"/>
          </p:cNvGraphicFramePr>
          <p:nvPr>
            <p:extLst>
              <p:ext uri="{D42A27DB-BD31-4B8C-83A1-F6EECF244321}">
                <p14:modId xmlns:p14="http://schemas.microsoft.com/office/powerpoint/2010/main" val="4099214566"/>
              </p:ext>
            </p:extLst>
          </p:nvPr>
        </p:nvGraphicFramePr>
        <p:xfrm>
          <a:off x="549965" y="1077218"/>
          <a:ext cx="11092070" cy="5681390"/>
        </p:xfrm>
        <a:graphic>
          <a:graphicData uri="http://schemas.openxmlformats.org/drawingml/2006/table">
            <a:tbl>
              <a:tblPr firstRow="1" bandRow="1">
                <a:tableStyleId>{5C22544A-7EE6-4342-B048-85BDC9FD1C3A}</a:tableStyleId>
              </a:tblPr>
              <a:tblGrid>
                <a:gridCol w="3326296">
                  <a:extLst>
                    <a:ext uri="{9D8B030D-6E8A-4147-A177-3AD203B41FA5}">
                      <a16:colId xmlns:a16="http://schemas.microsoft.com/office/drawing/2014/main" val="2184602645"/>
                    </a:ext>
                  </a:extLst>
                </a:gridCol>
                <a:gridCol w="7765774">
                  <a:extLst>
                    <a:ext uri="{9D8B030D-6E8A-4147-A177-3AD203B41FA5}">
                      <a16:colId xmlns:a16="http://schemas.microsoft.com/office/drawing/2014/main" val="911453692"/>
                    </a:ext>
                  </a:extLst>
                </a:gridCol>
              </a:tblGrid>
              <a:tr h="5681390">
                <a:tc>
                  <a:txBody>
                    <a:bodyPr/>
                    <a:lstStyle/>
                    <a:p>
                      <a:pPr algn="ctr"/>
                      <a:r>
                        <a:rPr lang="en-IN" sz="2000" b="1" kern="1200" dirty="0">
                          <a:solidFill>
                            <a:schemeClr val="tx1"/>
                          </a:solidFill>
                          <a:effectLst/>
                          <a:latin typeface="+mn-lt"/>
                          <a:ea typeface="+mn-ea"/>
                          <a:cs typeface="+mn-cs"/>
                        </a:rPr>
                        <a:t>Unauthorised Access </a:t>
                      </a:r>
                    </a:p>
                    <a:p>
                      <a:pPr algn="ctr"/>
                      <a:r>
                        <a:rPr lang="en-IN" sz="2000" b="1" kern="1200" dirty="0">
                          <a:solidFill>
                            <a:schemeClr val="tx1"/>
                          </a:solidFill>
                          <a:effectLst/>
                          <a:latin typeface="+mn-lt"/>
                          <a:ea typeface="+mn-ea"/>
                          <a:cs typeface="+mn-cs"/>
                        </a:rPr>
                        <a:t>To  Customer Details  (Critical) </a:t>
                      </a:r>
                      <a:endParaRPr lang="en-IN" sz="2000" dirty="0">
                        <a:solidFill>
                          <a:schemeClr val="tx1"/>
                        </a:solidFill>
                      </a:endParaRPr>
                    </a:p>
                  </a:txBody>
                  <a:tcPr anchor="ctr">
                    <a:solidFill>
                      <a:srgbClr val="FF0000"/>
                    </a:solidFill>
                  </a:tcPr>
                </a:tc>
                <a:tc>
                  <a:txBody>
                    <a:bodyPr/>
                    <a:lstStyle/>
                    <a:p>
                      <a:r>
                        <a:rPr lang="en-IN" sz="1800" b="0" kern="1200" dirty="0">
                          <a:solidFill>
                            <a:schemeClr val="tx1"/>
                          </a:solidFill>
                          <a:effectLst/>
                          <a:latin typeface="+mn-lt"/>
                          <a:ea typeface="+mn-ea"/>
                          <a:cs typeface="+mn-cs"/>
                        </a:rPr>
                        <a:t>The below mentioned login page allows you to change password without verification  and view details of other customers (CSRF). </a:t>
                      </a:r>
                    </a:p>
                    <a:p>
                      <a:endParaRPr lang="en-IN" sz="1800" b="0" kern="1200" dirty="0">
                        <a:solidFill>
                          <a:schemeClr val="tx1"/>
                        </a:solidFill>
                        <a:effectLst/>
                        <a:latin typeface="+mn-lt"/>
                        <a:ea typeface="+mn-ea"/>
                        <a:cs typeface="+mn-cs"/>
                      </a:endParaRPr>
                    </a:p>
                    <a:p>
                      <a:r>
                        <a:rPr lang="en-IN" sz="1800" b="0" kern="1200" dirty="0">
                          <a:solidFill>
                            <a:schemeClr val="tx1"/>
                          </a:solidFill>
                          <a:effectLst/>
                          <a:latin typeface="+mn-lt"/>
                          <a:ea typeface="+mn-ea"/>
                          <a:cs typeface="+mn-cs"/>
                        </a:rPr>
                        <a:t> </a:t>
                      </a:r>
                      <a:r>
                        <a:rPr lang="en-IN" sz="1800" b="1" kern="1200" dirty="0">
                          <a:solidFill>
                            <a:schemeClr val="tx1"/>
                          </a:solidFill>
                          <a:effectLst/>
                          <a:latin typeface="+mn-lt"/>
                          <a:ea typeface="+mn-ea"/>
                          <a:cs typeface="+mn-cs"/>
                        </a:rPr>
                        <a:t>Affected URL : </a:t>
                      </a:r>
                    </a:p>
                    <a:p>
                      <a:pPr marL="285750" lvl="0" indent="-285750" fontAlgn="base">
                        <a:buFont typeface="Arial" panose="020B0604020202020204" pitchFamily="34" charset="0"/>
                        <a:buChar char="•"/>
                      </a:pPr>
                      <a:r>
                        <a:rPr lang="en-IN" sz="1800" b="1" u="none" strike="noStrike" kern="1200" dirty="0">
                          <a:solidFill>
                            <a:srgbClr val="0070C0"/>
                          </a:solidFill>
                          <a:effectLst/>
                          <a:latin typeface="+mn-lt"/>
                          <a:ea typeface="+mn-ea"/>
                          <a:cs typeface="+mn-cs"/>
                          <a:hlinkClick r:id="rId2">
                            <a:extLst>
                              <a:ext uri="{A12FA001-AC4F-418D-AE19-62706E023703}">
                                <ahyp:hlinkClr xmlns:ahyp="http://schemas.microsoft.com/office/drawing/2018/hyperlinkcolor" val="tx"/>
                              </a:ext>
                            </a:extLst>
                          </a:hlinkClick>
                        </a:rPr>
                        <a:t>http://13.233.123.35/reset_password/customer.php</a:t>
                      </a:r>
                      <a:r>
                        <a:rPr lang="en-IN" sz="1800" b="1" u="none" strike="noStrike" kern="1200" dirty="0">
                          <a:solidFill>
                            <a:srgbClr val="0070C0"/>
                          </a:solidFill>
                          <a:effectLst/>
                          <a:latin typeface="+mn-lt"/>
                          <a:ea typeface="+mn-ea"/>
                          <a:cs typeface="+mn-cs"/>
                        </a:rPr>
                        <a:t> </a:t>
                      </a:r>
                    </a:p>
                    <a:p>
                      <a:pPr marL="0" lvl="0" indent="0" fontAlgn="base">
                        <a:buFont typeface="Arial" panose="020B0604020202020204" pitchFamily="34" charset="0"/>
                        <a:buNone/>
                      </a:pPr>
                      <a:endParaRPr lang="en-IN" sz="1800" b="1" u="none" strike="noStrike" kern="1200" dirty="0">
                        <a:solidFill>
                          <a:srgbClr val="0070C0"/>
                        </a:solidFill>
                        <a:effectLst/>
                        <a:latin typeface="+mn-lt"/>
                        <a:ea typeface="+mn-ea"/>
                        <a:cs typeface="+mn-cs"/>
                      </a:endParaRPr>
                    </a:p>
                    <a:p>
                      <a:r>
                        <a:rPr lang="en-IN" sz="1800" b="1" kern="1200" dirty="0">
                          <a:solidFill>
                            <a:schemeClr val="tx1"/>
                          </a:solidFill>
                          <a:effectLst/>
                          <a:latin typeface="+mn-lt"/>
                          <a:ea typeface="+mn-ea"/>
                          <a:cs typeface="+mn-cs"/>
                        </a:rPr>
                        <a:t>Affected Parameters : </a:t>
                      </a:r>
                    </a:p>
                    <a:p>
                      <a:pPr lvl="0" fontAlgn="base"/>
                      <a:r>
                        <a:rPr lang="en-IN" sz="1800" b="0" u="none" strike="noStrike" kern="1200" dirty="0">
                          <a:solidFill>
                            <a:schemeClr val="tx1"/>
                          </a:solidFill>
                          <a:effectLst/>
                          <a:latin typeface="+mn-lt"/>
                          <a:ea typeface="+mn-ea"/>
                          <a:cs typeface="+mn-cs"/>
                        </a:rPr>
                        <a:t>Reset Password button (POST parameter) </a:t>
                      </a:r>
                    </a:p>
                    <a:p>
                      <a:pPr lvl="0" fontAlgn="base"/>
                      <a:endParaRPr lang="en-IN" sz="1800" b="0" u="none" strike="noStrike" kern="1200" dirty="0">
                        <a:solidFill>
                          <a:schemeClr val="tx1"/>
                        </a:solidFill>
                        <a:effectLst/>
                        <a:latin typeface="+mn-lt"/>
                        <a:ea typeface="+mn-ea"/>
                        <a:cs typeface="+mn-cs"/>
                      </a:endParaRPr>
                    </a:p>
                    <a:p>
                      <a:pPr marL="285750" indent="-285750">
                        <a:buFont typeface="Arial" panose="020B0604020202020204" pitchFamily="34" charset="0"/>
                        <a:buChar char="•"/>
                      </a:pPr>
                      <a:r>
                        <a:rPr lang="en-IN" sz="1800" b="0" kern="1200" dirty="0">
                          <a:solidFill>
                            <a:schemeClr val="tx1"/>
                          </a:solidFill>
                          <a:effectLst/>
                          <a:latin typeface="+mn-lt"/>
                          <a:ea typeface="+mn-ea"/>
                          <a:cs typeface="+mn-cs"/>
                        </a:rPr>
                        <a:t> We can change the details of the user’s account details.</a:t>
                      </a:r>
                    </a:p>
                    <a:p>
                      <a:pPr marL="0" indent="0">
                        <a:buFont typeface="Arial" panose="020B0604020202020204" pitchFamily="34" charset="0"/>
                        <a:buNone/>
                      </a:pPr>
                      <a:r>
                        <a:rPr lang="en-IN" sz="1800" b="0" kern="1200" dirty="0">
                          <a:solidFill>
                            <a:schemeClr val="tx1"/>
                          </a:solidFill>
                          <a:effectLst/>
                          <a:latin typeface="+mn-lt"/>
                          <a:ea typeface="+mn-ea"/>
                          <a:cs typeface="+mn-cs"/>
                        </a:rPr>
                        <a:t> </a:t>
                      </a:r>
                    </a:p>
                    <a:p>
                      <a:r>
                        <a:rPr lang="en-IN" sz="1800" b="0" kern="1200" dirty="0">
                          <a:solidFill>
                            <a:schemeClr val="tx1"/>
                          </a:solidFill>
                          <a:effectLst/>
                          <a:latin typeface="+mn-lt"/>
                          <a:ea typeface="+mn-ea"/>
                          <a:cs typeface="+mn-cs"/>
                        </a:rPr>
                        <a:t> </a:t>
                      </a:r>
                      <a:r>
                        <a:rPr lang="en-IN" sz="1800" b="1" kern="1200" dirty="0">
                          <a:solidFill>
                            <a:schemeClr val="tx1"/>
                          </a:solidFill>
                          <a:effectLst/>
                          <a:latin typeface="+mn-lt"/>
                          <a:ea typeface="+mn-ea"/>
                          <a:cs typeface="+mn-cs"/>
                        </a:rPr>
                        <a:t>Affected URL : </a:t>
                      </a:r>
                    </a:p>
                    <a:p>
                      <a:pPr marL="285750" lvl="0" indent="-285750" fontAlgn="base">
                        <a:buFont typeface="Arial" panose="020B0604020202020204" pitchFamily="34" charset="0"/>
                        <a:buChar char="•"/>
                      </a:pPr>
                      <a:r>
                        <a:rPr lang="en-IN" sz="1800" b="1" u="none" strike="noStrike" kern="1200" dirty="0">
                          <a:solidFill>
                            <a:srgbClr val="0070C0"/>
                          </a:solidFill>
                          <a:effectLst/>
                          <a:latin typeface="+mn-lt"/>
                          <a:ea typeface="+mn-ea"/>
                          <a:cs typeface="+mn-cs"/>
                          <a:hlinkClick r:id="rId3">
                            <a:extLst>
                              <a:ext uri="{A12FA001-AC4F-418D-AE19-62706E023703}">
                                <ahyp:hlinkClr xmlns:ahyp="http://schemas.microsoft.com/office/drawing/2018/hyperlinkcolor" val="tx"/>
                              </a:ext>
                            </a:extLst>
                          </a:hlinkClick>
                        </a:rPr>
                        <a:t>http://13.233.123.35/profile/2/edit/</a:t>
                      </a:r>
                      <a:r>
                        <a:rPr lang="en-IN" sz="1800" b="1" u="none" strike="noStrike" kern="1200" dirty="0">
                          <a:solidFill>
                            <a:srgbClr val="0070C0"/>
                          </a:solidFill>
                          <a:effectLst/>
                          <a:latin typeface="+mn-lt"/>
                          <a:ea typeface="+mn-ea"/>
                          <a:cs typeface="+mn-cs"/>
                        </a:rPr>
                        <a:t> </a:t>
                      </a:r>
                    </a:p>
                    <a:p>
                      <a:pPr marL="0" lvl="0" indent="0" fontAlgn="base">
                        <a:buFont typeface="Arial" panose="020B0604020202020204" pitchFamily="34" charset="0"/>
                        <a:buNone/>
                      </a:pPr>
                      <a:endParaRPr lang="en-US" sz="1800" b="1" u="none" strike="noStrike" kern="1200" dirty="0">
                        <a:solidFill>
                          <a:srgbClr val="0070C0"/>
                        </a:solidFill>
                        <a:effectLst/>
                        <a:latin typeface="+mn-lt"/>
                        <a:ea typeface="+mn-ea"/>
                        <a:cs typeface="+mn-cs"/>
                      </a:endParaRPr>
                    </a:p>
                    <a:p>
                      <a:pPr marL="0" lvl="0" indent="0" fontAlgn="base">
                        <a:buFont typeface="Arial" panose="020B0604020202020204" pitchFamily="34" charset="0"/>
                        <a:buNone/>
                      </a:pPr>
                      <a:endParaRPr lang="en-IN" sz="1800" b="1" u="none" strike="noStrike" kern="1200" dirty="0">
                        <a:solidFill>
                          <a:srgbClr val="0070C0"/>
                        </a:solidFill>
                        <a:effectLst/>
                        <a:latin typeface="+mn-lt"/>
                        <a:ea typeface="+mn-ea"/>
                        <a:cs typeface="+mn-cs"/>
                      </a:endParaRPr>
                    </a:p>
                    <a:p>
                      <a:r>
                        <a:rPr lang="en-IN" sz="1800" b="1" kern="1200" dirty="0">
                          <a:solidFill>
                            <a:schemeClr val="lt1"/>
                          </a:solidFill>
                          <a:effectLst/>
                          <a:latin typeface="+mn-lt"/>
                          <a:ea typeface="+mn-ea"/>
                          <a:cs typeface="+mn-cs"/>
                        </a:rPr>
                        <a:t> </a:t>
                      </a:r>
                      <a:r>
                        <a:rPr lang="en-IN" sz="1800" b="1" kern="1200" dirty="0">
                          <a:solidFill>
                            <a:schemeClr val="tx1"/>
                          </a:solidFill>
                          <a:effectLst/>
                          <a:latin typeface="+mn-lt"/>
                          <a:ea typeface="+mn-ea"/>
                          <a:cs typeface="+mn-cs"/>
                        </a:rPr>
                        <a:t>Affected Parameters : </a:t>
                      </a:r>
                    </a:p>
                    <a:p>
                      <a:r>
                        <a:rPr lang="en-IN" sz="1800" b="0" kern="1200" dirty="0">
                          <a:solidFill>
                            <a:schemeClr val="tx1"/>
                          </a:solidFill>
                          <a:effectLst/>
                          <a:latin typeface="+mn-lt"/>
                          <a:ea typeface="+mn-ea"/>
                          <a:cs typeface="+mn-cs"/>
                        </a:rPr>
                        <a:t>Update button (POST parameter) </a:t>
                      </a:r>
                    </a:p>
                    <a:p>
                      <a:endParaRPr lang="en-IN" b="0" dirty="0">
                        <a:solidFill>
                          <a:schemeClr val="tx1"/>
                        </a:solidFill>
                      </a:endParaRPr>
                    </a:p>
                  </a:txBody>
                  <a:tcPr>
                    <a:solidFill>
                      <a:schemeClr val="accent1">
                        <a:lumMod val="40000"/>
                        <a:lumOff val="60000"/>
                      </a:schemeClr>
                    </a:solidFill>
                  </a:tcPr>
                </a:tc>
                <a:extLst>
                  <a:ext uri="{0D108BD9-81ED-4DB2-BD59-A6C34878D82A}">
                    <a16:rowId xmlns:a16="http://schemas.microsoft.com/office/drawing/2014/main" val="1076796156"/>
                  </a:ext>
                </a:extLst>
              </a:tr>
            </a:tbl>
          </a:graphicData>
        </a:graphic>
      </p:graphicFrame>
      <p:graphicFrame>
        <p:nvGraphicFramePr>
          <p:cNvPr id="4" name="Table 3">
            <a:extLst>
              <a:ext uri="{FF2B5EF4-FFF2-40B4-BE49-F238E27FC236}">
                <a16:creationId xmlns:a16="http://schemas.microsoft.com/office/drawing/2014/main" id="{900DA9AB-BE49-42D6-A76D-9CC988A5DD16}"/>
              </a:ext>
            </a:extLst>
          </p:cNvPr>
          <p:cNvGraphicFramePr>
            <a:graphicFrameLocks noGrp="1"/>
          </p:cNvGraphicFramePr>
          <p:nvPr>
            <p:extLst>
              <p:ext uri="{D42A27DB-BD31-4B8C-83A1-F6EECF244321}">
                <p14:modId xmlns:p14="http://schemas.microsoft.com/office/powerpoint/2010/main" val="2063894339"/>
              </p:ext>
            </p:extLst>
          </p:nvPr>
        </p:nvGraphicFramePr>
        <p:xfrm>
          <a:off x="569843" y="706378"/>
          <a:ext cx="11092070" cy="370840"/>
        </p:xfrm>
        <a:graphic>
          <a:graphicData uri="http://schemas.openxmlformats.org/drawingml/2006/table">
            <a:tbl>
              <a:tblPr firstRow="1" bandRow="1">
                <a:tableStyleId>{5C22544A-7EE6-4342-B048-85BDC9FD1C3A}</a:tableStyleId>
              </a:tblPr>
              <a:tblGrid>
                <a:gridCol w="11092070">
                  <a:extLst>
                    <a:ext uri="{9D8B030D-6E8A-4147-A177-3AD203B41FA5}">
                      <a16:colId xmlns:a16="http://schemas.microsoft.com/office/drawing/2014/main" val="1843384430"/>
                    </a:ext>
                  </a:extLst>
                </a:gridCol>
              </a:tblGrid>
              <a:tr h="370840">
                <a:tc>
                  <a:txBody>
                    <a:bodyPr/>
                    <a:lstStyle/>
                    <a:p>
                      <a:endParaRPr lang="en-IN" dirty="0"/>
                    </a:p>
                  </a:txBody>
                  <a:tcPr/>
                </a:tc>
                <a:extLst>
                  <a:ext uri="{0D108BD9-81ED-4DB2-BD59-A6C34878D82A}">
                    <a16:rowId xmlns:a16="http://schemas.microsoft.com/office/drawing/2014/main" val="3709304044"/>
                  </a:ext>
                </a:extLst>
              </a:tr>
            </a:tbl>
          </a:graphicData>
        </a:graphic>
      </p:graphicFrame>
    </p:spTree>
    <p:extLst>
      <p:ext uri="{BB962C8B-B14F-4D97-AF65-F5344CB8AC3E}">
        <p14:creationId xmlns:p14="http://schemas.microsoft.com/office/powerpoint/2010/main" val="26939394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FAEA9E-11CA-4631-B9D4-58B0CBE9D2B1}"/>
              </a:ext>
            </a:extLst>
          </p:cNvPr>
          <p:cNvSpPr txBox="1"/>
          <p:nvPr/>
        </p:nvSpPr>
        <p:spPr>
          <a:xfrm>
            <a:off x="0" y="0"/>
            <a:ext cx="12192000" cy="1077218"/>
          </a:xfrm>
          <a:prstGeom prst="rect">
            <a:avLst/>
          </a:prstGeom>
          <a:noFill/>
        </p:spPr>
        <p:txBody>
          <a:bodyPr wrap="square" rtlCol="0">
            <a:spAutoFit/>
          </a:bodyPr>
          <a:lstStyle/>
          <a:p>
            <a:r>
              <a:rPr lang="en-IN" sz="3200" b="1" dirty="0"/>
              <a:t>5.Unauthorised Access To Customer Details : </a:t>
            </a:r>
          </a:p>
          <a:p>
            <a:endParaRPr lang="en-IN" sz="3200" dirty="0"/>
          </a:p>
        </p:txBody>
      </p:sp>
      <p:graphicFrame>
        <p:nvGraphicFramePr>
          <p:cNvPr id="3" name="Table 2">
            <a:extLst>
              <a:ext uri="{FF2B5EF4-FFF2-40B4-BE49-F238E27FC236}">
                <a16:creationId xmlns:a16="http://schemas.microsoft.com/office/drawing/2014/main" id="{119E82F9-2F92-4DBF-B718-E81DA2262DB4}"/>
              </a:ext>
            </a:extLst>
          </p:cNvPr>
          <p:cNvGraphicFramePr>
            <a:graphicFrameLocks noGrp="1"/>
          </p:cNvGraphicFramePr>
          <p:nvPr>
            <p:extLst>
              <p:ext uri="{D42A27DB-BD31-4B8C-83A1-F6EECF244321}">
                <p14:modId xmlns:p14="http://schemas.microsoft.com/office/powerpoint/2010/main" val="505046870"/>
              </p:ext>
            </p:extLst>
          </p:nvPr>
        </p:nvGraphicFramePr>
        <p:xfrm>
          <a:off x="549965" y="1077218"/>
          <a:ext cx="11092070" cy="5681390"/>
        </p:xfrm>
        <a:graphic>
          <a:graphicData uri="http://schemas.openxmlformats.org/drawingml/2006/table">
            <a:tbl>
              <a:tblPr firstRow="1" bandRow="1">
                <a:tableStyleId>{5C22544A-7EE6-4342-B048-85BDC9FD1C3A}</a:tableStyleId>
              </a:tblPr>
              <a:tblGrid>
                <a:gridCol w="3465444">
                  <a:extLst>
                    <a:ext uri="{9D8B030D-6E8A-4147-A177-3AD203B41FA5}">
                      <a16:colId xmlns:a16="http://schemas.microsoft.com/office/drawing/2014/main" val="2184602645"/>
                    </a:ext>
                  </a:extLst>
                </a:gridCol>
                <a:gridCol w="7626626">
                  <a:extLst>
                    <a:ext uri="{9D8B030D-6E8A-4147-A177-3AD203B41FA5}">
                      <a16:colId xmlns:a16="http://schemas.microsoft.com/office/drawing/2014/main" val="911453692"/>
                    </a:ext>
                  </a:extLst>
                </a:gridCol>
              </a:tblGrid>
              <a:tr h="5681390">
                <a:tc>
                  <a:txBody>
                    <a:bodyPr/>
                    <a:lstStyle/>
                    <a:p>
                      <a:pPr algn="ctr"/>
                      <a:r>
                        <a:rPr lang="en-IN" sz="2000" b="1" kern="1200" dirty="0">
                          <a:solidFill>
                            <a:schemeClr val="tx1"/>
                          </a:solidFill>
                          <a:effectLst/>
                          <a:latin typeface="+mn-lt"/>
                          <a:ea typeface="+mn-ea"/>
                          <a:cs typeface="+mn-cs"/>
                        </a:rPr>
                        <a:t>Unauthorised Access </a:t>
                      </a:r>
                    </a:p>
                    <a:p>
                      <a:pPr algn="ctr"/>
                      <a:r>
                        <a:rPr lang="en-IN" sz="2000" b="1" kern="1200" dirty="0">
                          <a:solidFill>
                            <a:schemeClr val="tx1"/>
                          </a:solidFill>
                          <a:effectLst/>
                          <a:latin typeface="+mn-lt"/>
                          <a:ea typeface="+mn-ea"/>
                          <a:cs typeface="+mn-cs"/>
                        </a:rPr>
                        <a:t>To  Customer Details  (Critical) </a:t>
                      </a:r>
                      <a:endParaRPr lang="en-IN" sz="2000" dirty="0">
                        <a:solidFill>
                          <a:schemeClr val="tx1"/>
                        </a:solidFill>
                      </a:endParaRPr>
                    </a:p>
                  </a:txBody>
                  <a:tcPr anchor="ctr">
                    <a:solidFill>
                      <a:srgbClr val="FF0000"/>
                    </a:solidFill>
                  </a:tcPr>
                </a:tc>
                <a:tc>
                  <a:txBody>
                    <a:bodyPr/>
                    <a:lstStyle/>
                    <a:p>
                      <a:r>
                        <a:rPr lang="en-IN" sz="1800" b="0" kern="1200" dirty="0">
                          <a:solidFill>
                            <a:schemeClr val="tx1"/>
                          </a:solidFill>
                          <a:effectLst/>
                          <a:latin typeface="+mn-lt"/>
                          <a:ea typeface="+mn-ea"/>
                          <a:cs typeface="+mn-cs"/>
                        </a:rPr>
                        <a:t>Similarly after gaining access over the account , Hacker can remove/add/confirm items  in the cart of the user (CSRF). </a:t>
                      </a:r>
                    </a:p>
                    <a:p>
                      <a:r>
                        <a:rPr lang="en-IN" sz="1800" b="1" kern="1200" dirty="0">
                          <a:solidFill>
                            <a:schemeClr val="lt1"/>
                          </a:solidFill>
                          <a:effectLst/>
                          <a:latin typeface="+mn-lt"/>
                          <a:ea typeface="+mn-ea"/>
                          <a:cs typeface="+mn-cs"/>
                        </a:rPr>
                        <a:t> </a:t>
                      </a:r>
                    </a:p>
                    <a:p>
                      <a:r>
                        <a:rPr lang="en-IN" sz="1800" b="1" kern="1200" dirty="0">
                          <a:solidFill>
                            <a:schemeClr val="tx1"/>
                          </a:solidFill>
                          <a:effectLst/>
                          <a:latin typeface="+mn-lt"/>
                          <a:ea typeface="+mn-ea"/>
                          <a:cs typeface="+mn-cs"/>
                        </a:rPr>
                        <a:t>Affected URL : </a:t>
                      </a:r>
                    </a:p>
                    <a:p>
                      <a:pPr marL="285750" lvl="0" indent="-285750" fontAlgn="base">
                        <a:buFont typeface="Arial" panose="020B0604020202020204" pitchFamily="34" charset="0"/>
                        <a:buChar char="•"/>
                      </a:pPr>
                      <a:r>
                        <a:rPr lang="en-IN" sz="1800" b="0" u="none" strike="noStrike" kern="1200" dirty="0">
                          <a:solidFill>
                            <a:srgbClr val="0070C0"/>
                          </a:solidFill>
                          <a:effectLst/>
                          <a:latin typeface="+mn-lt"/>
                          <a:ea typeface="+mn-ea"/>
                          <a:cs typeface="+mn-cs"/>
                          <a:hlinkClick r:id="rId2">
                            <a:extLst>
                              <a:ext uri="{A12FA001-AC4F-418D-AE19-62706E023703}">
                                <ahyp:hlinkClr xmlns:ahyp="http://schemas.microsoft.com/office/drawing/2018/hyperlinkcolor" val="tx"/>
                              </a:ext>
                            </a:extLst>
                          </a:hlinkClick>
                        </a:rPr>
                        <a:t>http://</a:t>
                      </a:r>
                      <a:r>
                        <a:rPr lang="en-IN" sz="1800" b="0" u="none" strike="noStrike" kern="1200" dirty="0">
                          <a:solidFill>
                            <a:schemeClr val="lt1"/>
                          </a:solidFill>
                          <a:effectLst/>
                          <a:latin typeface="+mn-lt"/>
                          <a:ea typeface="+mn-ea"/>
                          <a:cs typeface="+mn-cs"/>
                          <a:hlinkClick r:id="rId3"/>
                        </a:rPr>
                        <a:t>13.233.123.3</a:t>
                      </a:r>
                      <a:r>
                        <a:rPr lang="en-IN" sz="1800" b="0" u="none" strike="noStrike" kern="1200" dirty="0">
                          <a:solidFill>
                            <a:schemeClr val="lt1"/>
                          </a:solidFill>
                          <a:effectLst/>
                          <a:latin typeface="+mn-lt"/>
                          <a:ea typeface="+mn-ea"/>
                          <a:cs typeface="+mn-cs"/>
                          <a:hlinkClick r:id="rId2"/>
                        </a:rPr>
                        <a:t>5/cart/cart.php </a:t>
                      </a:r>
                      <a:endParaRPr lang="en-IN" sz="1800" b="0" u="none" strike="noStrike" kern="1200" dirty="0">
                        <a:solidFill>
                          <a:schemeClr val="lt1"/>
                        </a:solidFill>
                        <a:effectLst/>
                        <a:latin typeface="+mn-lt"/>
                        <a:ea typeface="+mn-ea"/>
                        <a:cs typeface="+mn-cs"/>
                      </a:endParaRPr>
                    </a:p>
                    <a:p>
                      <a:pPr marL="0" indent="0">
                        <a:buFont typeface="Arial" panose="020B0604020202020204" pitchFamily="34" charset="0"/>
                        <a:buNone/>
                      </a:pPr>
                      <a:r>
                        <a:rPr lang="en-IN" sz="1800" b="1" kern="1200" dirty="0">
                          <a:solidFill>
                            <a:schemeClr val="lt1"/>
                          </a:solidFill>
                          <a:effectLst/>
                          <a:latin typeface="+mn-lt"/>
                          <a:ea typeface="+mn-ea"/>
                          <a:cs typeface="+mn-cs"/>
                        </a:rPr>
                        <a:t> </a:t>
                      </a:r>
                    </a:p>
                    <a:p>
                      <a:r>
                        <a:rPr lang="en-IN" sz="1800" b="1" kern="1200" dirty="0">
                          <a:solidFill>
                            <a:schemeClr val="tx1"/>
                          </a:solidFill>
                          <a:effectLst/>
                          <a:latin typeface="+mn-lt"/>
                          <a:ea typeface="+mn-ea"/>
                          <a:cs typeface="+mn-cs"/>
                        </a:rPr>
                        <a:t>Affected Parameters : </a:t>
                      </a:r>
                    </a:p>
                    <a:p>
                      <a:pPr marL="285750" lvl="0" indent="-285750" fontAlgn="base">
                        <a:buFont typeface="Arial" panose="020B0604020202020204" pitchFamily="34" charset="0"/>
                        <a:buChar char="•"/>
                      </a:pPr>
                      <a:r>
                        <a:rPr lang="en-IN" sz="1800" b="1" u="none" strike="noStrike" kern="1200" dirty="0">
                          <a:solidFill>
                            <a:schemeClr val="tx1"/>
                          </a:solidFill>
                          <a:effectLst/>
                          <a:latin typeface="+mn-lt"/>
                          <a:ea typeface="+mn-ea"/>
                          <a:cs typeface="+mn-cs"/>
                        </a:rPr>
                        <a:t>Remove option (POST parameter) </a:t>
                      </a:r>
                    </a:p>
                    <a:p>
                      <a:r>
                        <a:rPr lang="en-IN" sz="1800" b="1" kern="1200" dirty="0">
                          <a:solidFill>
                            <a:schemeClr val="lt1"/>
                          </a:solidFill>
                          <a:effectLst/>
                          <a:latin typeface="+mn-lt"/>
                          <a:ea typeface="+mn-ea"/>
                          <a:cs typeface="+mn-cs"/>
                        </a:rPr>
                        <a:t> </a:t>
                      </a:r>
                    </a:p>
                    <a:p>
                      <a:r>
                        <a:rPr lang="en-IN" sz="1800" b="1" kern="1200" dirty="0">
                          <a:solidFill>
                            <a:schemeClr val="tx1"/>
                          </a:solidFill>
                          <a:effectLst/>
                          <a:latin typeface="+mn-lt"/>
                          <a:ea typeface="+mn-ea"/>
                          <a:cs typeface="+mn-cs"/>
                        </a:rPr>
                        <a:t>Affected URL : </a:t>
                      </a:r>
                    </a:p>
                    <a:p>
                      <a:pPr marL="285750" lvl="0" indent="-285750" fontAlgn="base">
                        <a:buFont typeface="Arial" panose="020B0604020202020204" pitchFamily="34" charset="0"/>
                        <a:buChar char="•"/>
                      </a:pPr>
                      <a:r>
                        <a:rPr lang="en-IN" sz="1800" b="0" u="none" strike="noStrike" kern="1200" dirty="0">
                          <a:solidFill>
                            <a:srgbClr val="0070C0"/>
                          </a:solidFill>
                          <a:effectLst/>
                          <a:latin typeface="+mn-lt"/>
                          <a:ea typeface="+mn-ea"/>
                          <a:cs typeface="+mn-cs"/>
                          <a:hlinkClick r:id="rId2">
                            <a:extLst>
                              <a:ext uri="{A12FA001-AC4F-418D-AE19-62706E023703}">
                                <ahyp:hlinkClr xmlns:ahyp="http://schemas.microsoft.com/office/drawing/2018/hyperlinkcolor" val="tx"/>
                              </a:ext>
                            </a:extLst>
                          </a:hlinkClick>
                        </a:rPr>
                        <a:t>http://</a:t>
                      </a:r>
                      <a:r>
                        <a:rPr lang="en-IN" sz="1800" b="0" u="none" strike="noStrike" kern="1200" dirty="0">
                          <a:solidFill>
                            <a:srgbClr val="0070C0"/>
                          </a:solidFill>
                          <a:effectLst/>
                          <a:latin typeface="+mn-lt"/>
                          <a:ea typeface="+mn-ea"/>
                          <a:cs typeface="+mn-cs"/>
                          <a:hlinkClick r:id="rId3">
                            <a:extLst>
                              <a:ext uri="{A12FA001-AC4F-418D-AE19-62706E023703}">
                                <ahyp:hlinkClr xmlns:ahyp="http://schemas.microsoft.com/office/drawing/2018/hyperlinkcolor" val="tx"/>
                              </a:ext>
                            </a:extLst>
                          </a:hlinkClick>
                        </a:rPr>
                        <a:t>13.233.123.3</a:t>
                      </a:r>
                      <a:r>
                        <a:rPr lang="en-IN" sz="1800" b="0" u="none" strike="noStrike" kern="1200" dirty="0">
                          <a:solidFill>
                            <a:srgbClr val="0070C0"/>
                          </a:solidFill>
                          <a:effectLst/>
                          <a:latin typeface="+mn-lt"/>
                          <a:ea typeface="+mn-ea"/>
                          <a:cs typeface="+mn-cs"/>
                          <a:hlinkClick r:id="rId2">
                            <a:extLst>
                              <a:ext uri="{A12FA001-AC4F-418D-AE19-62706E023703}">
                                <ahyp:hlinkClr xmlns:ahyp="http://schemas.microsoft.com/office/drawing/2018/hyperlinkcolor" val="tx"/>
                              </a:ext>
                            </a:extLst>
                          </a:hlinkClick>
                        </a:rPr>
                        <a:t>5/cart/cart.php </a:t>
                      </a:r>
                      <a:endParaRPr lang="en-IN" sz="1800" b="0" u="none" strike="noStrike" kern="1200" dirty="0">
                        <a:solidFill>
                          <a:srgbClr val="0070C0"/>
                        </a:solidFill>
                        <a:effectLst/>
                        <a:latin typeface="+mn-lt"/>
                        <a:ea typeface="+mn-ea"/>
                        <a:cs typeface="+mn-cs"/>
                      </a:endParaRPr>
                    </a:p>
                    <a:p>
                      <a:r>
                        <a:rPr lang="en-IN" sz="1800" b="1" kern="1200" dirty="0">
                          <a:solidFill>
                            <a:schemeClr val="lt1"/>
                          </a:solidFill>
                          <a:effectLst/>
                          <a:latin typeface="+mn-lt"/>
                          <a:ea typeface="+mn-ea"/>
                          <a:cs typeface="+mn-cs"/>
                        </a:rPr>
                        <a:t> </a:t>
                      </a:r>
                    </a:p>
                    <a:p>
                      <a:r>
                        <a:rPr lang="en-IN" sz="1800" b="1" kern="1200" dirty="0">
                          <a:solidFill>
                            <a:schemeClr val="tx1"/>
                          </a:solidFill>
                          <a:effectLst/>
                          <a:latin typeface="+mn-lt"/>
                          <a:ea typeface="+mn-ea"/>
                          <a:cs typeface="+mn-cs"/>
                        </a:rPr>
                        <a:t>Affected Parameters : </a:t>
                      </a:r>
                    </a:p>
                    <a:p>
                      <a:r>
                        <a:rPr lang="en-IN" sz="1800" b="0" kern="1200" dirty="0">
                          <a:solidFill>
                            <a:schemeClr val="tx1"/>
                          </a:solidFill>
                          <a:effectLst/>
                          <a:latin typeface="+mn-lt"/>
                          <a:ea typeface="+mn-ea"/>
                          <a:cs typeface="+mn-cs"/>
                        </a:rPr>
                        <a:t>Confirm order option (POST parameter) </a:t>
                      </a:r>
                      <a:endParaRPr lang="en-IN" b="0" dirty="0">
                        <a:solidFill>
                          <a:schemeClr val="tx1"/>
                        </a:solidFill>
                      </a:endParaRPr>
                    </a:p>
                  </a:txBody>
                  <a:tcPr>
                    <a:solidFill>
                      <a:schemeClr val="accent1">
                        <a:lumMod val="40000"/>
                        <a:lumOff val="60000"/>
                      </a:schemeClr>
                    </a:solidFill>
                  </a:tcPr>
                </a:tc>
                <a:extLst>
                  <a:ext uri="{0D108BD9-81ED-4DB2-BD59-A6C34878D82A}">
                    <a16:rowId xmlns:a16="http://schemas.microsoft.com/office/drawing/2014/main" val="1076796156"/>
                  </a:ext>
                </a:extLst>
              </a:tr>
            </a:tbl>
          </a:graphicData>
        </a:graphic>
      </p:graphicFrame>
      <p:graphicFrame>
        <p:nvGraphicFramePr>
          <p:cNvPr id="4" name="Table 3">
            <a:extLst>
              <a:ext uri="{FF2B5EF4-FFF2-40B4-BE49-F238E27FC236}">
                <a16:creationId xmlns:a16="http://schemas.microsoft.com/office/drawing/2014/main" id="{900DA9AB-BE49-42D6-A76D-9CC988A5DD16}"/>
              </a:ext>
            </a:extLst>
          </p:cNvPr>
          <p:cNvGraphicFramePr>
            <a:graphicFrameLocks noGrp="1"/>
          </p:cNvGraphicFramePr>
          <p:nvPr/>
        </p:nvGraphicFramePr>
        <p:xfrm>
          <a:off x="569843" y="706378"/>
          <a:ext cx="11092070" cy="370840"/>
        </p:xfrm>
        <a:graphic>
          <a:graphicData uri="http://schemas.openxmlformats.org/drawingml/2006/table">
            <a:tbl>
              <a:tblPr firstRow="1" bandRow="1">
                <a:tableStyleId>{5C22544A-7EE6-4342-B048-85BDC9FD1C3A}</a:tableStyleId>
              </a:tblPr>
              <a:tblGrid>
                <a:gridCol w="11092070">
                  <a:extLst>
                    <a:ext uri="{9D8B030D-6E8A-4147-A177-3AD203B41FA5}">
                      <a16:colId xmlns:a16="http://schemas.microsoft.com/office/drawing/2014/main" val="1843384430"/>
                    </a:ext>
                  </a:extLst>
                </a:gridCol>
              </a:tblGrid>
              <a:tr h="370840">
                <a:tc>
                  <a:txBody>
                    <a:bodyPr/>
                    <a:lstStyle/>
                    <a:p>
                      <a:endParaRPr lang="en-IN" dirty="0"/>
                    </a:p>
                  </a:txBody>
                  <a:tcPr/>
                </a:tc>
                <a:extLst>
                  <a:ext uri="{0D108BD9-81ED-4DB2-BD59-A6C34878D82A}">
                    <a16:rowId xmlns:a16="http://schemas.microsoft.com/office/drawing/2014/main" val="3709304044"/>
                  </a:ext>
                </a:extLst>
              </a:tr>
            </a:tbl>
          </a:graphicData>
        </a:graphic>
      </p:graphicFrame>
    </p:spTree>
    <p:extLst>
      <p:ext uri="{BB962C8B-B14F-4D97-AF65-F5344CB8AC3E}">
        <p14:creationId xmlns:p14="http://schemas.microsoft.com/office/powerpoint/2010/main" val="41069967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C7F9F4-284F-4CF3-B38D-D5FB29144AB7}"/>
              </a:ext>
            </a:extLst>
          </p:cNvPr>
          <p:cNvSpPr txBox="1"/>
          <p:nvPr/>
        </p:nvSpPr>
        <p:spPr>
          <a:xfrm>
            <a:off x="0" y="0"/>
            <a:ext cx="12192000" cy="1138773"/>
          </a:xfrm>
          <a:prstGeom prst="rect">
            <a:avLst/>
          </a:prstGeom>
          <a:noFill/>
        </p:spPr>
        <p:txBody>
          <a:bodyPr wrap="square" rtlCol="0">
            <a:spAutoFit/>
          </a:bodyPr>
          <a:lstStyle/>
          <a:p>
            <a:r>
              <a:rPr lang="en-IN" sz="3200" b="1" dirty="0"/>
              <a:t>Observation :</a:t>
            </a:r>
          </a:p>
          <a:p>
            <a:pPr marL="285750" lvl="0" indent="-285750" fontAlgn="base">
              <a:buFont typeface="Arial" panose="020B0604020202020204" pitchFamily="34" charset="0"/>
              <a:buChar char="•"/>
            </a:pPr>
            <a:r>
              <a:rPr lang="en-IN" dirty="0"/>
              <a:t>Navigate to </a:t>
            </a:r>
            <a:r>
              <a:rPr lang="en-IN" dirty="0">
                <a:hlinkClick r:id="rId2"/>
              </a:rPr>
              <a:t>http:/</a:t>
            </a:r>
            <a:r>
              <a:rPr lang="en-IN" dirty="0">
                <a:hlinkClick r:id="rId3"/>
              </a:rPr>
              <a:t>/13.233.123.35</a:t>
            </a:r>
            <a:r>
              <a:rPr lang="en-IN" dirty="0">
                <a:hlinkClick r:id="rId2"/>
              </a:rPr>
              <a:t>/login/customer.php.</a:t>
            </a:r>
            <a:r>
              <a:rPr lang="en-IN" dirty="0"/>
              <a:t>  </a:t>
            </a:r>
          </a:p>
          <a:p>
            <a:pPr marL="285750" indent="-285750">
              <a:buFont typeface="Arial" panose="020B0604020202020204" pitchFamily="34" charset="0"/>
              <a:buChar char="•"/>
            </a:pPr>
            <a:r>
              <a:rPr lang="en-IN" dirty="0"/>
              <a:t>Copy any of the </a:t>
            </a:r>
            <a:r>
              <a:rPr lang="en-IN" b="1" dirty="0"/>
              <a:t>CUSTOMERS OF THE MONTH’s</a:t>
            </a:r>
            <a:r>
              <a:rPr lang="en-IN" dirty="0"/>
              <a:t> username</a:t>
            </a:r>
          </a:p>
        </p:txBody>
      </p:sp>
      <p:pic>
        <p:nvPicPr>
          <p:cNvPr id="4" name="Picture 3">
            <a:extLst>
              <a:ext uri="{FF2B5EF4-FFF2-40B4-BE49-F238E27FC236}">
                <a16:creationId xmlns:a16="http://schemas.microsoft.com/office/drawing/2014/main" id="{725D6A95-3E73-4A5F-ADE3-A05FC3CC3D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3504" y="1525766"/>
            <a:ext cx="8516539" cy="43316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434588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66217B-88BF-4503-8FB7-73CB46DE8048}"/>
              </a:ext>
            </a:extLst>
          </p:cNvPr>
          <p:cNvSpPr txBox="1"/>
          <p:nvPr/>
        </p:nvSpPr>
        <p:spPr>
          <a:xfrm>
            <a:off x="0" y="0"/>
            <a:ext cx="12192000" cy="1692771"/>
          </a:xfrm>
          <a:prstGeom prst="rect">
            <a:avLst/>
          </a:prstGeom>
          <a:noFill/>
        </p:spPr>
        <p:txBody>
          <a:bodyPr wrap="square" rtlCol="0">
            <a:spAutoFit/>
          </a:bodyPr>
          <a:lstStyle/>
          <a:p>
            <a:r>
              <a:rPr lang="en-IN" sz="3200" b="1" dirty="0"/>
              <a:t>Observation :</a:t>
            </a:r>
          </a:p>
          <a:p>
            <a:pPr marL="285750" lvl="0" indent="-285750" fontAlgn="base">
              <a:buFont typeface="Arial" panose="020B0604020202020204" pitchFamily="34" charset="0"/>
              <a:buChar char="•"/>
            </a:pPr>
            <a:r>
              <a:rPr lang="en-IN" dirty="0"/>
              <a:t>Navigate to </a:t>
            </a:r>
            <a:r>
              <a:rPr lang="en-IN" dirty="0">
                <a:hlinkClick r:id="rId2"/>
              </a:rPr>
              <a:t>http://13.233.123.35/reset_password/customer.php</a:t>
            </a:r>
            <a:r>
              <a:rPr lang="en-IN" dirty="0"/>
              <a:t> .</a:t>
            </a:r>
          </a:p>
          <a:p>
            <a:pPr marL="285750" lvl="0" indent="-285750" fontAlgn="base">
              <a:buFont typeface="Arial" panose="020B0604020202020204" pitchFamily="34" charset="0"/>
              <a:buChar char="•"/>
            </a:pPr>
            <a:r>
              <a:rPr lang="en-IN" dirty="0"/>
              <a:t>Paste the copied username and click on </a:t>
            </a:r>
            <a:r>
              <a:rPr lang="en-IN" b="1" dirty="0"/>
              <a:t>Reset Password </a:t>
            </a:r>
            <a:r>
              <a:rPr lang="en-IN" dirty="0"/>
              <a:t>button.  </a:t>
            </a:r>
          </a:p>
          <a:p>
            <a:pPr marL="285750" lvl="0" indent="-285750" fontAlgn="base">
              <a:buFont typeface="Arial" panose="020B0604020202020204" pitchFamily="34" charset="0"/>
              <a:buChar char="•"/>
            </a:pPr>
            <a:r>
              <a:rPr lang="en-IN" dirty="0"/>
              <a:t>You will be redirected to the  following page </a:t>
            </a:r>
            <a:r>
              <a:rPr lang="en-IN" b="1" dirty="0"/>
              <a:t>. </a:t>
            </a:r>
            <a:r>
              <a:rPr lang="en-IN" dirty="0"/>
              <a:t>Click send. </a:t>
            </a:r>
          </a:p>
          <a:p>
            <a:endParaRPr lang="en-IN" dirty="0"/>
          </a:p>
        </p:txBody>
      </p:sp>
      <p:pic>
        <p:nvPicPr>
          <p:cNvPr id="6" name="Picture 5">
            <a:extLst>
              <a:ext uri="{FF2B5EF4-FFF2-40B4-BE49-F238E27FC236}">
                <a16:creationId xmlns:a16="http://schemas.microsoft.com/office/drawing/2014/main" id="{494D6C46-1C10-4DBC-A4D9-2B4A497C87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704" y="1692771"/>
            <a:ext cx="5647018" cy="48144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B9B69276-4D05-4A35-A132-8C341C44F6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8278" y="1692771"/>
            <a:ext cx="5647018" cy="48144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697579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C4DB40-166D-4A25-A866-E566A7C948A4}"/>
              </a:ext>
            </a:extLst>
          </p:cNvPr>
          <p:cNvSpPr txBox="1"/>
          <p:nvPr/>
        </p:nvSpPr>
        <p:spPr>
          <a:xfrm>
            <a:off x="0" y="0"/>
            <a:ext cx="12192000" cy="1415772"/>
          </a:xfrm>
          <a:prstGeom prst="rect">
            <a:avLst/>
          </a:prstGeom>
          <a:noFill/>
        </p:spPr>
        <p:txBody>
          <a:bodyPr wrap="square" rtlCol="0">
            <a:spAutoFit/>
          </a:bodyPr>
          <a:lstStyle/>
          <a:p>
            <a:r>
              <a:rPr lang="en-IN" sz="3200" b="1" dirty="0"/>
              <a:t>Observation :</a:t>
            </a:r>
          </a:p>
          <a:p>
            <a:pPr marL="285750" lvl="0" indent="-285750" fontAlgn="base">
              <a:buFont typeface="Arial" panose="020B0604020202020204" pitchFamily="34" charset="0"/>
              <a:buChar char="•"/>
            </a:pPr>
            <a:r>
              <a:rPr lang="en-IN" dirty="0"/>
              <a:t>You will be redirected to the following page. Then click on </a:t>
            </a:r>
            <a:r>
              <a:rPr lang="en-IN" b="1" dirty="0"/>
              <a:t>click here.</a:t>
            </a:r>
            <a:r>
              <a:rPr lang="en-IN" dirty="0"/>
              <a:t> </a:t>
            </a:r>
          </a:p>
          <a:p>
            <a:pPr marL="285750" lvl="0" indent="-285750" fontAlgn="base">
              <a:buFont typeface="Arial" panose="020B0604020202020204" pitchFamily="34" charset="0"/>
              <a:buChar char="•"/>
            </a:pPr>
            <a:r>
              <a:rPr lang="en-IN" dirty="0"/>
              <a:t>Then you can change the password </a:t>
            </a:r>
            <a:r>
              <a:rPr lang="en-IN" b="1" dirty="0"/>
              <a:t>.</a:t>
            </a:r>
            <a:r>
              <a:rPr lang="en-IN" dirty="0"/>
              <a:t> </a:t>
            </a:r>
          </a:p>
          <a:p>
            <a:endParaRPr lang="en-IN" dirty="0"/>
          </a:p>
        </p:txBody>
      </p:sp>
      <p:pic>
        <p:nvPicPr>
          <p:cNvPr id="4" name="Picture 3">
            <a:extLst>
              <a:ext uri="{FF2B5EF4-FFF2-40B4-BE49-F238E27FC236}">
                <a16:creationId xmlns:a16="http://schemas.microsoft.com/office/drawing/2014/main" id="{28A969EA-CC38-4B99-AD37-8551CF28FE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998" y="1415771"/>
            <a:ext cx="11362004" cy="50380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386442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EB13E9-190F-4254-9C62-0F66B898EFE7}"/>
              </a:ext>
            </a:extLst>
          </p:cNvPr>
          <p:cNvSpPr txBox="1"/>
          <p:nvPr/>
        </p:nvSpPr>
        <p:spPr>
          <a:xfrm>
            <a:off x="0" y="0"/>
            <a:ext cx="12192000" cy="1077218"/>
          </a:xfrm>
          <a:prstGeom prst="rect">
            <a:avLst/>
          </a:prstGeom>
          <a:noFill/>
        </p:spPr>
        <p:txBody>
          <a:bodyPr wrap="square" rtlCol="0">
            <a:spAutoFit/>
          </a:bodyPr>
          <a:lstStyle/>
          <a:p>
            <a:r>
              <a:rPr lang="en-IN" sz="2800" b="1" dirty="0"/>
              <a:t>Proof of Concept (PoC) :</a:t>
            </a:r>
          </a:p>
          <a:p>
            <a:r>
              <a:rPr lang="en-IN" dirty="0"/>
              <a:t>• Attacker can change the details and password of the customer easily and can place orders on  user’s behalf. </a:t>
            </a:r>
          </a:p>
          <a:p>
            <a:endParaRPr lang="en-IN" dirty="0"/>
          </a:p>
        </p:txBody>
      </p:sp>
      <p:pic>
        <p:nvPicPr>
          <p:cNvPr id="6" name="Picture 5">
            <a:extLst>
              <a:ext uri="{FF2B5EF4-FFF2-40B4-BE49-F238E27FC236}">
                <a16:creationId xmlns:a16="http://schemas.microsoft.com/office/drawing/2014/main" id="{18784BC5-C476-45F9-AF27-B01BDF8056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783" y="1597173"/>
            <a:ext cx="5744935" cy="40880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7DA365FA-A18F-47B3-B258-AC7DDC787C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6465" y="1597173"/>
            <a:ext cx="5626752" cy="40880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793743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39387F-A3D3-4AE0-8F6A-50A3DA21854F}"/>
              </a:ext>
            </a:extLst>
          </p:cNvPr>
          <p:cNvSpPr txBox="1"/>
          <p:nvPr/>
        </p:nvSpPr>
        <p:spPr>
          <a:xfrm>
            <a:off x="0" y="0"/>
            <a:ext cx="12192000" cy="1969770"/>
          </a:xfrm>
          <a:prstGeom prst="rect">
            <a:avLst/>
          </a:prstGeom>
          <a:noFill/>
        </p:spPr>
        <p:txBody>
          <a:bodyPr wrap="square" rtlCol="0">
            <a:spAutoFit/>
          </a:bodyPr>
          <a:lstStyle/>
          <a:p>
            <a:r>
              <a:rPr lang="en-IN" sz="2800" b="1" dirty="0"/>
              <a:t>Business Impact - Very High </a:t>
            </a:r>
          </a:p>
          <a:p>
            <a:pPr marL="285750" lvl="0" indent="-285750" fontAlgn="base">
              <a:buFont typeface="Arial" panose="020B0604020202020204" pitchFamily="34" charset="0"/>
              <a:buChar char="•"/>
            </a:pPr>
            <a:r>
              <a:rPr lang="en-IN" dirty="0"/>
              <a:t>A malicious hacker can gain complete access to customer's account just by clicking on </a:t>
            </a:r>
            <a:r>
              <a:rPr lang="en-IN" b="1" dirty="0"/>
              <a:t>forgot password</a:t>
            </a:r>
            <a:r>
              <a:rPr lang="en-IN" dirty="0"/>
              <a:t>. This  leads to complete compromise of personal user data of the customer. </a:t>
            </a:r>
          </a:p>
          <a:p>
            <a:pPr marL="285750" lvl="0" indent="-285750" fontAlgn="base">
              <a:buFont typeface="Arial" panose="020B0604020202020204" pitchFamily="34" charset="0"/>
              <a:buChar char="•"/>
            </a:pPr>
            <a:r>
              <a:rPr lang="en-IN" dirty="0"/>
              <a:t>Attacker once logs in can then carry out actions on behalf of the victim which could lead to serious financial loss  to him/her. Below are the screenshots of changing the phone number of the attacked user. </a:t>
            </a:r>
          </a:p>
          <a:p>
            <a:endParaRPr lang="en-IN" dirty="0"/>
          </a:p>
        </p:txBody>
      </p:sp>
      <p:pic>
        <p:nvPicPr>
          <p:cNvPr id="4" name="Picture 3">
            <a:extLst>
              <a:ext uri="{FF2B5EF4-FFF2-40B4-BE49-F238E27FC236}">
                <a16:creationId xmlns:a16="http://schemas.microsoft.com/office/drawing/2014/main" id="{B07A34ED-6CA5-4F8E-BBAE-56307EA596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4789" y="1836954"/>
            <a:ext cx="5674907" cy="48703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588CF825-106C-4B22-9F68-1F495C47B7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304" y="1836954"/>
            <a:ext cx="4778869" cy="48885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218705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9E5F1A-BC5A-4927-A516-A0F641D5EF28}"/>
              </a:ext>
            </a:extLst>
          </p:cNvPr>
          <p:cNvSpPr txBox="1"/>
          <p:nvPr/>
        </p:nvSpPr>
        <p:spPr>
          <a:xfrm>
            <a:off x="0" y="0"/>
            <a:ext cx="12192000" cy="5078313"/>
          </a:xfrm>
          <a:prstGeom prst="rect">
            <a:avLst/>
          </a:prstGeom>
          <a:noFill/>
        </p:spPr>
        <p:txBody>
          <a:bodyPr wrap="square" rtlCol="0">
            <a:spAutoFit/>
          </a:bodyPr>
          <a:lstStyle/>
          <a:p>
            <a:r>
              <a:rPr lang="en-IN" sz="3600" b="1" dirty="0"/>
              <a:t>Recommendation</a:t>
            </a:r>
            <a:r>
              <a:rPr lang="en-IN" b="1" dirty="0"/>
              <a:t> </a:t>
            </a:r>
            <a:r>
              <a:rPr lang="en-IN" sz="3200" b="1" dirty="0"/>
              <a:t> </a:t>
            </a:r>
            <a:r>
              <a:rPr lang="en-IN" sz="3600" b="1" dirty="0"/>
              <a:t>:</a:t>
            </a:r>
          </a:p>
          <a:p>
            <a:pPr marL="285750" lvl="0" indent="-285750" fontAlgn="base">
              <a:buFont typeface="Arial" panose="020B0604020202020204" pitchFamily="34" charset="0"/>
              <a:buChar char="•"/>
            </a:pPr>
            <a:r>
              <a:rPr lang="en-IN" dirty="0"/>
              <a:t>Implement an Anti-CSRF Token. </a:t>
            </a:r>
          </a:p>
          <a:p>
            <a:pPr marL="285750" lvl="0" indent="-285750" fontAlgn="base">
              <a:buFont typeface="Arial" panose="020B0604020202020204" pitchFamily="34" charset="0"/>
              <a:buChar char="•"/>
            </a:pPr>
            <a:r>
              <a:rPr lang="en-IN" dirty="0"/>
              <a:t>Do not show the customers of the month on the login page. </a:t>
            </a:r>
          </a:p>
          <a:p>
            <a:pPr marL="285750" lvl="0" indent="-285750" fontAlgn="base">
              <a:buFont typeface="Arial" panose="020B0604020202020204" pitchFamily="34" charset="0"/>
              <a:buChar char="•"/>
            </a:pPr>
            <a:r>
              <a:rPr lang="en-IN" dirty="0"/>
              <a:t>Use the </a:t>
            </a:r>
            <a:r>
              <a:rPr lang="en-IN" dirty="0" err="1"/>
              <a:t>SameSite</a:t>
            </a:r>
            <a:r>
              <a:rPr lang="en-IN" dirty="0"/>
              <a:t> Flag in Cookies. </a:t>
            </a:r>
          </a:p>
          <a:p>
            <a:pPr marL="285750" lvl="0" indent="-285750" fontAlgn="base">
              <a:buFont typeface="Arial" panose="020B0604020202020204" pitchFamily="34" charset="0"/>
              <a:buChar char="•"/>
            </a:pPr>
            <a:r>
              <a:rPr lang="en-IN" dirty="0"/>
              <a:t>Check the source of request made. </a:t>
            </a:r>
          </a:p>
          <a:p>
            <a:pPr marL="285750" lvl="0" indent="-285750" fontAlgn="base">
              <a:buFont typeface="Arial" panose="020B0604020202020204" pitchFamily="34" charset="0"/>
              <a:buChar char="•"/>
            </a:pPr>
            <a:r>
              <a:rPr lang="en-IN" dirty="0"/>
              <a:t>Take some extra keys or tokens from the user before processing an important request. </a:t>
            </a:r>
          </a:p>
          <a:p>
            <a:pPr marL="285750" lvl="0" indent="-285750" fontAlgn="base">
              <a:buFont typeface="Arial" panose="020B0604020202020204" pitchFamily="34" charset="0"/>
              <a:buChar char="•"/>
            </a:pPr>
            <a:r>
              <a:rPr lang="en-IN" dirty="0"/>
              <a:t>Use 2 factor confirmations like otp , etc. for critical requests. </a:t>
            </a:r>
          </a:p>
          <a:p>
            <a:pPr marL="285750" lvl="0" indent="-285750" fontAlgn="base">
              <a:buFont typeface="Arial" panose="020B0604020202020204" pitchFamily="34" charset="0"/>
              <a:buChar char="•"/>
            </a:pPr>
            <a:endParaRPr lang="en-US" dirty="0"/>
          </a:p>
          <a:p>
            <a:pPr marL="285750" lvl="0" indent="-285750" fontAlgn="base">
              <a:buFont typeface="Arial" panose="020B0604020202020204" pitchFamily="34" charset="0"/>
              <a:buChar char="•"/>
            </a:pPr>
            <a:endParaRPr lang="en-US" dirty="0"/>
          </a:p>
          <a:p>
            <a:endParaRPr lang="en-IN" sz="3600" b="1" dirty="0"/>
          </a:p>
          <a:p>
            <a:r>
              <a:rPr lang="en-IN" sz="3600" b="1" dirty="0"/>
              <a:t>References :</a:t>
            </a:r>
          </a:p>
          <a:p>
            <a:endParaRPr lang="en-IN" u="sng" dirty="0">
              <a:hlinkClick r:id="rId2"/>
            </a:endParaRPr>
          </a:p>
          <a:p>
            <a:pPr marL="285750" indent="-285750">
              <a:buFont typeface="Arial" panose="020B0604020202020204" pitchFamily="34" charset="0"/>
              <a:buChar char="•"/>
            </a:pPr>
            <a:r>
              <a:rPr lang="en-IN" u="sng" dirty="0">
                <a:hlinkClick r:id="rId2"/>
              </a:rPr>
              <a:t>https://www.netsparker.com/blog/web-security/csrf-cross-site-request-forgery/</a:t>
            </a:r>
            <a:r>
              <a:rPr lang="en-IN" dirty="0"/>
              <a:t> </a:t>
            </a:r>
          </a:p>
          <a:p>
            <a:endParaRPr lang="en-IN" dirty="0"/>
          </a:p>
          <a:p>
            <a:pPr marL="285750" indent="-285750">
              <a:buFont typeface="Arial" panose="020B0604020202020204" pitchFamily="34" charset="0"/>
              <a:buChar char="•"/>
            </a:pPr>
            <a:r>
              <a:rPr lang="en-IN" u="sng" dirty="0">
                <a:hlinkClick r:id="rId3"/>
              </a:rPr>
              <a:t>https://digitalguardian.com/blog/how-secure-personally-identifiable-information-against-loss-or-compromise</a:t>
            </a:r>
            <a:endParaRPr lang="en-IN" dirty="0"/>
          </a:p>
        </p:txBody>
      </p:sp>
    </p:spTree>
    <p:extLst>
      <p:ext uri="{BB962C8B-B14F-4D97-AF65-F5344CB8AC3E}">
        <p14:creationId xmlns:p14="http://schemas.microsoft.com/office/powerpoint/2010/main" val="2258654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458419B-20E9-4373-A91F-1F3ADBA99C6E}"/>
              </a:ext>
            </a:extLst>
          </p:cNvPr>
          <p:cNvGraphicFramePr>
            <a:graphicFrameLocks noGrp="1"/>
          </p:cNvGraphicFramePr>
          <p:nvPr>
            <p:extLst>
              <p:ext uri="{D42A27DB-BD31-4B8C-83A1-F6EECF244321}">
                <p14:modId xmlns:p14="http://schemas.microsoft.com/office/powerpoint/2010/main" val="1911544594"/>
              </p:ext>
            </p:extLst>
          </p:nvPr>
        </p:nvGraphicFramePr>
        <p:xfrm>
          <a:off x="490330" y="710669"/>
          <a:ext cx="11184832" cy="6068448"/>
        </p:xfrm>
        <a:graphic>
          <a:graphicData uri="http://schemas.openxmlformats.org/drawingml/2006/table">
            <a:tbl>
              <a:tblPr firstRow="1" bandRow="1">
                <a:tableStyleId>{5C22544A-7EE6-4342-B048-85BDC9FD1C3A}</a:tableStyleId>
              </a:tblPr>
              <a:tblGrid>
                <a:gridCol w="2040835">
                  <a:extLst>
                    <a:ext uri="{9D8B030D-6E8A-4147-A177-3AD203B41FA5}">
                      <a16:colId xmlns:a16="http://schemas.microsoft.com/office/drawing/2014/main" val="3548016765"/>
                    </a:ext>
                  </a:extLst>
                </a:gridCol>
                <a:gridCol w="2120348">
                  <a:extLst>
                    <a:ext uri="{9D8B030D-6E8A-4147-A177-3AD203B41FA5}">
                      <a16:colId xmlns:a16="http://schemas.microsoft.com/office/drawing/2014/main" val="4258312452"/>
                    </a:ext>
                  </a:extLst>
                </a:gridCol>
                <a:gridCol w="5380383">
                  <a:extLst>
                    <a:ext uri="{9D8B030D-6E8A-4147-A177-3AD203B41FA5}">
                      <a16:colId xmlns:a16="http://schemas.microsoft.com/office/drawing/2014/main" val="1353933833"/>
                    </a:ext>
                  </a:extLst>
                </a:gridCol>
                <a:gridCol w="1643266">
                  <a:extLst>
                    <a:ext uri="{9D8B030D-6E8A-4147-A177-3AD203B41FA5}">
                      <a16:colId xmlns:a16="http://schemas.microsoft.com/office/drawing/2014/main" val="190349815"/>
                    </a:ext>
                  </a:extLst>
                </a:gridCol>
              </a:tblGrid>
              <a:tr h="394686">
                <a:tc>
                  <a:txBody>
                    <a:bodyPr/>
                    <a:lstStyle/>
                    <a:p>
                      <a:pPr algn="ctr"/>
                      <a:r>
                        <a:rPr lang="en-US" sz="2000" dirty="0">
                          <a:solidFill>
                            <a:schemeClr val="tx1"/>
                          </a:solidFill>
                        </a:rPr>
                        <a:t>No.</a:t>
                      </a:r>
                      <a:endParaRPr lang="en-IN" sz="2000" dirty="0">
                        <a:solidFill>
                          <a:schemeClr val="tx1"/>
                        </a:solidFill>
                      </a:endParaRPr>
                    </a:p>
                  </a:txBody>
                  <a:tcPr anchor="ctr"/>
                </a:tc>
                <a:tc>
                  <a:txBody>
                    <a:bodyPr/>
                    <a:lstStyle/>
                    <a:p>
                      <a:pPr algn="ctr"/>
                      <a:r>
                        <a:rPr lang="en-US" sz="2000" dirty="0">
                          <a:solidFill>
                            <a:schemeClr val="tx1"/>
                          </a:solidFill>
                        </a:rPr>
                        <a:t>Severe</a:t>
                      </a:r>
                      <a:endParaRPr lang="en-IN" sz="2000" dirty="0">
                        <a:solidFill>
                          <a:schemeClr val="tx1"/>
                        </a:solidFill>
                      </a:endParaRPr>
                    </a:p>
                  </a:txBody>
                  <a:tcPr anchor="ctr"/>
                </a:tc>
                <a:tc>
                  <a:txBody>
                    <a:bodyPr/>
                    <a:lstStyle/>
                    <a:p>
                      <a:pPr algn="ctr"/>
                      <a:r>
                        <a:rPr lang="en-US" sz="2000" dirty="0">
                          <a:solidFill>
                            <a:schemeClr val="tx1"/>
                          </a:solidFill>
                        </a:rPr>
                        <a:t>Vulnerability</a:t>
                      </a:r>
                      <a:endParaRPr lang="en-IN" sz="2000" dirty="0">
                        <a:solidFill>
                          <a:schemeClr val="tx1"/>
                        </a:solidFill>
                      </a:endParaRPr>
                    </a:p>
                  </a:txBody>
                  <a:tcPr anchor="ctr"/>
                </a:tc>
                <a:tc>
                  <a:txBody>
                    <a:bodyPr/>
                    <a:lstStyle/>
                    <a:p>
                      <a:pPr algn="ctr"/>
                      <a:r>
                        <a:rPr lang="en-US" sz="2000" dirty="0">
                          <a:solidFill>
                            <a:schemeClr val="tx1"/>
                          </a:solidFill>
                        </a:rPr>
                        <a:t>Count</a:t>
                      </a:r>
                      <a:endParaRPr lang="en-IN" sz="2000" dirty="0">
                        <a:solidFill>
                          <a:schemeClr val="tx1"/>
                        </a:solidFill>
                      </a:endParaRPr>
                    </a:p>
                  </a:txBody>
                  <a:tcPr anchor="ctr"/>
                </a:tc>
                <a:extLst>
                  <a:ext uri="{0D108BD9-81ED-4DB2-BD59-A6C34878D82A}">
                    <a16:rowId xmlns:a16="http://schemas.microsoft.com/office/drawing/2014/main" val="3795940904"/>
                  </a:ext>
                </a:extLst>
              </a:tr>
              <a:tr h="372169">
                <a:tc>
                  <a:txBody>
                    <a:bodyPr/>
                    <a:lstStyle/>
                    <a:p>
                      <a:pPr algn="ctr"/>
                      <a:r>
                        <a:rPr lang="en-US" sz="1800" dirty="0">
                          <a:solidFill>
                            <a:schemeClr val="tx1"/>
                          </a:solidFill>
                        </a:rPr>
                        <a:t>1</a:t>
                      </a:r>
                    </a:p>
                  </a:txBody>
                  <a:tcPr anchor="ctr"/>
                </a:tc>
                <a:tc>
                  <a:txBody>
                    <a:bodyPr/>
                    <a:lstStyle/>
                    <a:p>
                      <a:pPr marL="32385" algn="ctr">
                        <a:lnSpc>
                          <a:spcPct val="107000"/>
                        </a:lnSpc>
                        <a:spcAft>
                          <a:spcPts val="0"/>
                        </a:spcAft>
                      </a:pPr>
                      <a:r>
                        <a:rPr lang="en-IN" sz="1800" dirty="0">
                          <a:solidFill>
                            <a:srgbClr val="000000"/>
                          </a:solidFill>
                          <a:effectLst/>
                          <a:latin typeface="Calibri" panose="020F0502020204030204" pitchFamily="34" charset="0"/>
                          <a:ea typeface="Calibri" panose="020F0502020204030204" pitchFamily="34" charset="0"/>
                          <a:cs typeface="Mangal" panose="02040503050203030202" pitchFamily="18" charset="0"/>
                        </a:rPr>
                        <a:t>Critical</a:t>
                      </a:r>
                      <a:r>
                        <a:rPr lang="en-IN" sz="1800" dirty="0">
                          <a:solidFill>
                            <a:srgbClr val="000000"/>
                          </a:solidFill>
                          <a:effectLst/>
                          <a:latin typeface="Arial" panose="020B0604020202020204" pitchFamily="34" charset="0"/>
                          <a:ea typeface="Arial" panose="020B0604020202020204" pitchFamily="34" charset="0"/>
                          <a:cs typeface="Mangal" panose="02040503050203030202" pitchFamily="18" charset="0"/>
                        </a:rPr>
                        <a:t> </a:t>
                      </a:r>
                      <a:endParaRPr lang="en-IN" sz="1100" dirty="0">
                        <a:solidFill>
                          <a:srgbClr val="000000"/>
                        </a:solidFill>
                        <a:effectLst/>
                        <a:latin typeface="Calibri" panose="020F0502020204030204" pitchFamily="34" charset="0"/>
                        <a:ea typeface="Calibri" panose="020F0502020204030204" pitchFamily="34" charset="0"/>
                        <a:cs typeface="Mangal" panose="02040503050203030202" pitchFamily="18" charset="0"/>
                      </a:endParaRPr>
                    </a:p>
                  </a:txBody>
                  <a:tcPr marL="40005" marR="73025" marT="0" marB="95885" anchor="b"/>
                </a:tc>
                <a:tc>
                  <a:txBody>
                    <a:bodyPr/>
                    <a:lstStyle/>
                    <a:p>
                      <a:pPr algn="just">
                        <a:lnSpc>
                          <a:spcPct val="107000"/>
                        </a:lnSpc>
                        <a:spcAft>
                          <a:spcPts val="0"/>
                        </a:spcAft>
                      </a:pPr>
                      <a:r>
                        <a:rPr lang="en-IN" sz="18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 SQL Injection</a:t>
                      </a:r>
                      <a:r>
                        <a:rPr lang="en-IN" sz="1800" dirty="0">
                          <a:solidFill>
                            <a:schemeClr val="tx1"/>
                          </a:solidFill>
                          <a:effectLst/>
                          <a:latin typeface="Arial" panose="020B0604020202020204" pitchFamily="34" charset="0"/>
                          <a:ea typeface="Arial" panose="020B0604020202020204" pitchFamily="34" charset="0"/>
                          <a:cs typeface="Mangal" panose="02040503050203030202" pitchFamily="18" charset="0"/>
                        </a:rPr>
                        <a:t> </a:t>
                      </a:r>
                      <a:endParaRPr lang="en-IN" sz="11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0005" marR="73025" marT="0" marB="95885" anchor="b"/>
                </a:tc>
                <a:tc>
                  <a:txBody>
                    <a:bodyPr/>
                    <a:lstStyle/>
                    <a:p>
                      <a:pPr algn="ctr"/>
                      <a:r>
                        <a:rPr lang="en-US" dirty="0">
                          <a:solidFill>
                            <a:schemeClr val="tx1"/>
                          </a:solidFill>
                        </a:rPr>
                        <a:t>2</a:t>
                      </a:r>
                      <a:endParaRPr lang="en-IN" dirty="0">
                        <a:solidFill>
                          <a:schemeClr val="tx1"/>
                        </a:solidFill>
                      </a:endParaRPr>
                    </a:p>
                  </a:txBody>
                  <a:tcPr/>
                </a:tc>
                <a:extLst>
                  <a:ext uri="{0D108BD9-81ED-4DB2-BD59-A6C34878D82A}">
                    <a16:rowId xmlns:a16="http://schemas.microsoft.com/office/drawing/2014/main" val="3792064303"/>
                  </a:ext>
                </a:extLst>
              </a:tr>
              <a:tr h="372169">
                <a:tc>
                  <a:txBody>
                    <a:bodyPr/>
                    <a:lstStyle/>
                    <a:p>
                      <a:pPr algn="ctr"/>
                      <a:r>
                        <a:rPr lang="en-US" dirty="0">
                          <a:solidFill>
                            <a:schemeClr val="tx1"/>
                          </a:solidFill>
                        </a:rPr>
                        <a:t>2</a:t>
                      </a:r>
                      <a:endParaRPr lang="en-IN" dirty="0">
                        <a:solidFill>
                          <a:schemeClr val="tx1"/>
                        </a:solidFill>
                      </a:endParaRPr>
                    </a:p>
                  </a:txBody>
                  <a:tcPr anchor="ctr"/>
                </a:tc>
                <a:tc>
                  <a:txBody>
                    <a:bodyPr/>
                    <a:lstStyle/>
                    <a:p>
                      <a:pPr marL="32385" algn="ctr">
                        <a:lnSpc>
                          <a:spcPct val="107000"/>
                        </a:lnSpc>
                        <a:spcAft>
                          <a:spcPts val="0"/>
                        </a:spcAft>
                      </a:pPr>
                      <a:r>
                        <a:rPr lang="en-IN" sz="1800" dirty="0">
                          <a:solidFill>
                            <a:srgbClr val="000000"/>
                          </a:solidFill>
                          <a:effectLst/>
                          <a:latin typeface="Calibri" panose="020F0502020204030204" pitchFamily="34" charset="0"/>
                          <a:ea typeface="Calibri" panose="020F0502020204030204" pitchFamily="34" charset="0"/>
                          <a:cs typeface="Mangal" panose="02040503050203030202" pitchFamily="18" charset="0"/>
                        </a:rPr>
                        <a:t>Critical</a:t>
                      </a:r>
                      <a:r>
                        <a:rPr lang="en-IN" sz="1800" dirty="0">
                          <a:solidFill>
                            <a:srgbClr val="000000"/>
                          </a:solidFill>
                          <a:effectLst/>
                          <a:latin typeface="Arial" panose="020B0604020202020204" pitchFamily="34" charset="0"/>
                          <a:ea typeface="Arial" panose="020B0604020202020204" pitchFamily="34" charset="0"/>
                          <a:cs typeface="Mangal" panose="02040503050203030202" pitchFamily="18" charset="0"/>
                        </a:rPr>
                        <a:t> </a:t>
                      </a:r>
                      <a:endParaRPr lang="en-IN" sz="1100" dirty="0">
                        <a:solidFill>
                          <a:srgbClr val="000000"/>
                        </a:solidFill>
                        <a:effectLst/>
                        <a:latin typeface="Calibri" panose="020F0502020204030204" pitchFamily="34" charset="0"/>
                        <a:ea typeface="Calibri" panose="020F0502020204030204" pitchFamily="34" charset="0"/>
                        <a:cs typeface="Mangal" panose="02040503050203030202" pitchFamily="18" charset="0"/>
                      </a:endParaRPr>
                    </a:p>
                  </a:txBody>
                  <a:tcPr marL="40005" marR="73025" marT="0" marB="95885" anchor="b"/>
                </a:tc>
                <a:tc>
                  <a:txBody>
                    <a:bodyPr/>
                    <a:lstStyle/>
                    <a:p>
                      <a:pPr algn="just">
                        <a:lnSpc>
                          <a:spcPct val="107000"/>
                        </a:lnSpc>
                        <a:spcAft>
                          <a:spcPts val="0"/>
                        </a:spcAft>
                      </a:pPr>
                      <a:r>
                        <a:rPr lang="en-IN" sz="1800">
                          <a:solidFill>
                            <a:schemeClr val="tx1"/>
                          </a:solidFill>
                          <a:effectLst/>
                          <a:latin typeface="Calibri" panose="020F0502020204030204" pitchFamily="34" charset="0"/>
                          <a:ea typeface="Calibri" panose="020F0502020204030204" pitchFamily="34" charset="0"/>
                          <a:cs typeface="Mangal" panose="02040503050203030202" pitchFamily="18" charset="0"/>
                        </a:rPr>
                        <a:t> Insecure /arbitrary file uploads</a:t>
                      </a:r>
                      <a:r>
                        <a:rPr lang="en-IN" sz="1800">
                          <a:solidFill>
                            <a:schemeClr val="tx1"/>
                          </a:solidFill>
                          <a:effectLst/>
                          <a:latin typeface="Arial" panose="020B0604020202020204" pitchFamily="34" charset="0"/>
                          <a:ea typeface="Arial" panose="020B0604020202020204" pitchFamily="34" charset="0"/>
                          <a:cs typeface="Mangal" panose="02040503050203030202" pitchFamily="18" charset="0"/>
                        </a:rPr>
                        <a:t> </a:t>
                      </a:r>
                      <a:endParaRPr lang="en-IN" sz="110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0005" marR="73025" marT="0" marB="95885" anchor="b"/>
                </a:tc>
                <a:tc>
                  <a:txBody>
                    <a:bodyPr/>
                    <a:lstStyle/>
                    <a:p>
                      <a:pPr algn="ctr"/>
                      <a:r>
                        <a:rPr lang="en-US" dirty="0">
                          <a:solidFill>
                            <a:schemeClr val="tx1"/>
                          </a:solidFill>
                        </a:rPr>
                        <a:t>1</a:t>
                      </a:r>
                      <a:endParaRPr lang="en-IN" dirty="0">
                        <a:solidFill>
                          <a:schemeClr val="tx1"/>
                        </a:solidFill>
                      </a:endParaRPr>
                    </a:p>
                  </a:txBody>
                  <a:tcPr/>
                </a:tc>
                <a:extLst>
                  <a:ext uri="{0D108BD9-81ED-4DB2-BD59-A6C34878D82A}">
                    <a16:rowId xmlns:a16="http://schemas.microsoft.com/office/drawing/2014/main" val="1874247194"/>
                  </a:ext>
                </a:extLst>
              </a:tr>
              <a:tr h="372169">
                <a:tc>
                  <a:txBody>
                    <a:bodyPr/>
                    <a:lstStyle/>
                    <a:p>
                      <a:pPr algn="ctr"/>
                      <a:r>
                        <a:rPr lang="en-US" dirty="0">
                          <a:solidFill>
                            <a:schemeClr val="tx1"/>
                          </a:solidFill>
                        </a:rPr>
                        <a:t>3</a:t>
                      </a:r>
                      <a:endParaRPr lang="en-IN" dirty="0">
                        <a:solidFill>
                          <a:schemeClr val="tx1"/>
                        </a:solidFill>
                      </a:endParaRPr>
                    </a:p>
                  </a:txBody>
                  <a:tcPr anchor="ctr"/>
                </a:tc>
                <a:tc>
                  <a:txBody>
                    <a:bodyPr/>
                    <a:lstStyle/>
                    <a:p>
                      <a:pPr marL="32385" algn="ctr">
                        <a:lnSpc>
                          <a:spcPct val="107000"/>
                        </a:lnSpc>
                        <a:spcAft>
                          <a:spcPts val="0"/>
                        </a:spcAft>
                      </a:pPr>
                      <a:r>
                        <a:rPr lang="en-IN" sz="1800" dirty="0">
                          <a:solidFill>
                            <a:srgbClr val="000000"/>
                          </a:solidFill>
                          <a:effectLst/>
                          <a:latin typeface="Calibri" panose="020F0502020204030204" pitchFamily="34" charset="0"/>
                          <a:ea typeface="Calibri" panose="020F0502020204030204" pitchFamily="34" charset="0"/>
                          <a:cs typeface="Mangal" panose="02040503050203030202" pitchFamily="18" charset="0"/>
                        </a:rPr>
                        <a:t>Critical </a:t>
                      </a:r>
                      <a:r>
                        <a:rPr lang="en-IN" sz="1800" dirty="0">
                          <a:solidFill>
                            <a:srgbClr val="000000"/>
                          </a:solidFill>
                          <a:effectLst/>
                          <a:latin typeface="Arial" panose="020B0604020202020204" pitchFamily="34" charset="0"/>
                          <a:ea typeface="Arial" panose="020B0604020202020204" pitchFamily="34" charset="0"/>
                          <a:cs typeface="Mangal" panose="02040503050203030202" pitchFamily="18" charset="0"/>
                        </a:rPr>
                        <a:t> </a:t>
                      </a:r>
                      <a:endParaRPr lang="en-IN" sz="1100" dirty="0">
                        <a:solidFill>
                          <a:srgbClr val="000000"/>
                        </a:solidFill>
                        <a:effectLst/>
                        <a:latin typeface="Calibri" panose="020F0502020204030204" pitchFamily="34" charset="0"/>
                        <a:ea typeface="Calibri" panose="020F0502020204030204" pitchFamily="34" charset="0"/>
                        <a:cs typeface="Mangal" panose="02040503050203030202" pitchFamily="18" charset="0"/>
                      </a:endParaRPr>
                    </a:p>
                  </a:txBody>
                  <a:tcPr marL="40005" marR="73025" marT="0" marB="95885" anchor="b"/>
                </a:tc>
                <a:tc>
                  <a:txBody>
                    <a:bodyPr/>
                    <a:lstStyle/>
                    <a:p>
                      <a:pPr algn="just">
                        <a:lnSpc>
                          <a:spcPct val="107000"/>
                        </a:lnSpc>
                        <a:spcAft>
                          <a:spcPts val="0"/>
                        </a:spcAft>
                      </a:pPr>
                      <a:r>
                        <a:rPr lang="en-IN" sz="1800">
                          <a:solidFill>
                            <a:schemeClr val="tx1"/>
                          </a:solidFill>
                          <a:effectLst/>
                          <a:latin typeface="Calibri" panose="020F0502020204030204" pitchFamily="34" charset="0"/>
                          <a:ea typeface="Calibri" panose="020F0502020204030204" pitchFamily="34" charset="0"/>
                          <a:cs typeface="Mangal" panose="02040503050203030202" pitchFamily="18" charset="0"/>
                        </a:rPr>
                        <a:t> Access to admin panel</a:t>
                      </a:r>
                      <a:r>
                        <a:rPr lang="en-IN" sz="1800">
                          <a:solidFill>
                            <a:schemeClr val="tx1"/>
                          </a:solidFill>
                          <a:effectLst/>
                          <a:latin typeface="Arial" panose="020B0604020202020204" pitchFamily="34" charset="0"/>
                          <a:ea typeface="Arial" panose="020B0604020202020204" pitchFamily="34" charset="0"/>
                          <a:cs typeface="Mangal" panose="02040503050203030202" pitchFamily="18" charset="0"/>
                        </a:rPr>
                        <a:t> </a:t>
                      </a:r>
                      <a:endParaRPr lang="en-IN" sz="110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0005" marR="73025" marT="0" marB="95885" anchor="b"/>
                </a:tc>
                <a:tc>
                  <a:txBody>
                    <a:bodyPr/>
                    <a:lstStyle/>
                    <a:p>
                      <a:pPr algn="ctr"/>
                      <a:r>
                        <a:rPr lang="en-US" dirty="0">
                          <a:solidFill>
                            <a:schemeClr val="tx1"/>
                          </a:solidFill>
                        </a:rPr>
                        <a:t>1</a:t>
                      </a:r>
                      <a:endParaRPr lang="en-IN" dirty="0">
                        <a:solidFill>
                          <a:schemeClr val="tx1"/>
                        </a:solidFill>
                      </a:endParaRPr>
                    </a:p>
                  </a:txBody>
                  <a:tcPr/>
                </a:tc>
                <a:extLst>
                  <a:ext uri="{0D108BD9-81ED-4DB2-BD59-A6C34878D82A}">
                    <a16:rowId xmlns:a16="http://schemas.microsoft.com/office/drawing/2014/main" val="3098425584"/>
                  </a:ext>
                </a:extLst>
              </a:tr>
              <a:tr h="372169">
                <a:tc>
                  <a:txBody>
                    <a:bodyPr/>
                    <a:lstStyle/>
                    <a:p>
                      <a:pPr algn="ctr"/>
                      <a:r>
                        <a:rPr lang="en-US" dirty="0">
                          <a:solidFill>
                            <a:schemeClr val="tx1"/>
                          </a:solidFill>
                        </a:rPr>
                        <a:t>4</a:t>
                      </a:r>
                      <a:endParaRPr lang="en-IN" dirty="0">
                        <a:solidFill>
                          <a:schemeClr val="tx1"/>
                        </a:solidFill>
                      </a:endParaRPr>
                    </a:p>
                  </a:txBody>
                  <a:tcPr anchor="ctr"/>
                </a:tc>
                <a:tc>
                  <a:txBody>
                    <a:bodyPr/>
                    <a:lstStyle/>
                    <a:p>
                      <a:pPr marL="32385" algn="ctr">
                        <a:lnSpc>
                          <a:spcPct val="107000"/>
                        </a:lnSpc>
                        <a:spcAft>
                          <a:spcPts val="0"/>
                        </a:spcAft>
                      </a:pPr>
                      <a:r>
                        <a:rPr lang="en-IN" sz="1800" dirty="0">
                          <a:solidFill>
                            <a:srgbClr val="000000"/>
                          </a:solidFill>
                          <a:effectLst/>
                          <a:latin typeface="Calibri" panose="020F0502020204030204" pitchFamily="34" charset="0"/>
                          <a:ea typeface="Calibri" panose="020F0502020204030204" pitchFamily="34" charset="0"/>
                          <a:cs typeface="Mangal" panose="02040503050203030202" pitchFamily="18" charset="0"/>
                        </a:rPr>
                        <a:t>Critical</a:t>
                      </a:r>
                      <a:r>
                        <a:rPr lang="en-IN" sz="1800" dirty="0">
                          <a:solidFill>
                            <a:srgbClr val="000000"/>
                          </a:solidFill>
                          <a:effectLst/>
                          <a:latin typeface="Arial" panose="020B0604020202020204" pitchFamily="34" charset="0"/>
                          <a:ea typeface="Arial" panose="020B0604020202020204" pitchFamily="34" charset="0"/>
                          <a:cs typeface="Mangal" panose="02040503050203030202" pitchFamily="18" charset="0"/>
                        </a:rPr>
                        <a:t> </a:t>
                      </a:r>
                      <a:endParaRPr lang="en-IN" sz="1100" dirty="0">
                        <a:solidFill>
                          <a:srgbClr val="000000"/>
                        </a:solidFill>
                        <a:effectLst/>
                        <a:latin typeface="Calibri" panose="020F0502020204030204" pitchFamily="34" charset="0"/>
                        <a:ea typeface="Calibri" panose="020F0502020204030204" pitchFamily="34" charset="0"/>
                        <a:cs typeface="Mangal" panose="02040503050203030202" pitchFamily="18" charset="0"/>
                      </a:endParaRPr>
                    </a:p>
                  </a:txBody>
                  <a:tcPr marL="40005" marR="73025" marT="0" marB="95885" anchor="b"/>
                </a:tc>
                <a:tc>
                  <a:txBody>
                    <a:bodyPr/>
                    <a:lstStyle/>
                    <a:p>
                      <a:pPr algn="just">
                        <a:lnSpc>
                          <a:spcPct val="107000"/>
                        </a:lnSpc>
                        <a:spcAft>
                          <a:spcPts val="0"/>
                        </a:spcAft>
                      </a:pPr>
                      <a:r>
                        <a:rPr lang="en-IN" sz="18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 Access via OTP bypass</a:t>
                      </a:r>
                      <a:r>
                        <a:rPr lang="en-IN" sz="1800" dirty="0">
                          <a:solidFill>
                            <a:schemeClr val="tx1"/>
                          </a:solidFill>
                          <a:effectLst/>
                          <a:latin typeface="Arial" panose="020B0604020202020204" pitchFamily="34" charset="0"/>
                          <a:ea typeface="Arial" panose="020B0604020202020204" pitchFamily="34" charset="0"/>
                          <a:cs typeface="Mangal" panose="02040503050203030202" pitchFamily="18" charset="0"/>
                        </a:rPr>
                        <a:t> </a:t>
                      </a:r>
                      <a:endParaRPr lang="en-IN" sz="11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0005" marR="73025" marT="0" marB="95885" anchor="b"/>
                </a:tc>
                <a:tc>
                  <a:txBody>
                    <a:bodyPr/>
                    <a:lstStyle/>
                    <a:p>
                      <a:pPr algn="ctr"/>
                      <a:r>
                        <a:rPr lang="en-US" dirty="0">
                          <a:solidFill>
                            <a:schemeClr val="tx1"/>
                          </a:solidFill>
                        </a:rPr>
                        <a:t>2</a:t>
                      </a:r>
                      <a:endParaRPr lang="en-IN" dirty="0">
                        <a:solidFill>
                          <a:schemeClr val="tx1"/>
                        </a:solidFill>
                      </a:endParaRPr>
                    </a:p>
                  </a:txBody>
                  <a:tcPr/>
                </a:tc>
                <a:extLst>
                  <a:ext uri="{0D108BD9-81ED-4DB2-BD59-A6C34878D82A}">
                    <a16:rowId xmlns:a16="http://schemas.microsoft.com/office/drawing/2014/main" val="4200568468"/>
                  </a:ext>
                </a:extLst>
              </a:tr>
              <a:tr h="372169">
                <a:tc>
                  <a:txBody>
                    <a:bodyPr/>
                    <a:lstStyle/>
                    <a:p>
                      <a:pPr algn="ctr"/>
                      <a:r>
                        <a:rPr lang="en-US" dirty="0">
                          <a:solidFill>
                            <a:schemeClr val="tx1"/>
                          </a:solidFill>
                        </a:rPr>
                        <a:t>5</a:t>
                      </a:r>
                      <a:endParaRPr lang="en-IN" dirty="0">
                        <a:solidFill>
                          <a:schemeClr val="tx1"/>
                        </a:solidFill>
                      </a:endParaRPr>
                    </a:p>
                  </a:txBody>
                  <a:tcPr anchor="ctr"/>
                </a:tc>
                <a:tc>
                  <a:txBody>
                    <a:bodyPr/>
                    <a:lstStyle/>
                    <a:p>
                      <a:pPr marL="32385" algn="ctr">
                        <a:lnSpc>
                          <a:spcPct val="107000"/>
                        </a:lnSpc>
                        <a:spcAft>
                          <a:spcPts val="0"/>
                        </a:spcAft>
                      </a:pPr>
                      <a:r>
                        <a:rPr lang="en-IN" sz="1800" dirty="0">
                          <a:solidFill>
                            <a:srgbClr val="000000"/>
                          </a:solidFill>
                          <a:effectLst/>
                          <a:latin typeface="Calibri" panose="020F0502020204030204" pitchFamily="34" charset="0"/>
                          <a:ea typeface="Calibri" panose="020F0502020204030204" pitchFamily="34" charset="0"/>
                          <a:cs typeface="Mangal" panose="02040503050203030202" pitchFamily="18" charset="0"/>
                        </a:rPr>
                        <a:t>Critical</a:t>
                      </a:r>
                      <a:r>
                        <a:rPr lang="en-IN" sz="1800" dirty="0">
                          <a:solidFill>
                            <a:srgbClr val="000000"/>
                          </a:solidFill>
                          <a:effectLst/>
                          <a:latin typeface="Arial" panose="020B0604020202020204" pitchFamily="34" charset="0"/>
                          <a:ea typeface="Arial" panose="020B0604020202020204" pitchFamily="34" charset="0"/>
                          <a:cs typeface="Mangal" panose="02040503050203030202" pitchFamily="18" charset="0"/>
                        </a:rPr>
                        <a:t> </a:t>
                      </a:r>
                      <a:endParaRPr lang="en-IN" sz="1100" dirty="0">
                        <a:solidFill>
                          <a:srgbClr val="000000"/>
                        </a:solidFill>
                        <a:effectLst/>
                        <a:latin typeface="Calibri" panose="020F0502020204030204" pitchFamily="34" charset="0"/>
                        <a:ea typeface="Calibri" panose="020F0502020204030204" pitchFamily="34" charset="0"/>
                        <a:cs typeface="Mangal" panose="02040503050203030202" pitchFamily="18" charset="0"/>
                      </a:endParaRPr>
                    </a:p>
                  </a:txBody>
                  <a:tcPr marL="40005" marR="73025" marT="0" marB="95885" anchor="b"/>
                </a:tc>
                <a:tc>
                  <a:txBody>
                    <a:bodyPr/>
                    <a:lstStyle/>
                    <a:p>
                      <a:pPr algn="just">
                        <a:lnSpc>
                          <a:spcPct val="107000"/>
                        </a:lnSpc>
                        <a:spcAft>
                          <a:spcPts val="0"/>
                        </a:spcAft>
                      </a:pPr>
                      <a:r>
                        <a:rPr lang="en-IN" sz="18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 Insecure Direct Object Reference </a:t>
                      </a:r>
                      <a:endParaRPr lang="en-IN" sz="11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0005" marR="73025" marT="0" marB="95885" anchor="b"/>
                </a:tc>
                <a:tc>
                  <a:txBody>
                    <a:bodyPr/>
                    <a:lstStyle/>
                    <a:p>
                      <a:pPr algn="ctr"/>
                      <a:r>
                        <a:rPr lang="en-US" dirty="0">
                          <a:solidFill>
                            <a:schemeClr val="tx1"/>
                          </a:solidFill>
                        </a:rPr>
                        <a:t>4</a:t>
                      </a:r>
                      <a:endParaRPr lang="en-IN" dirty="0">
                        <a:solidFill>
                          <a:schemeClr val="tx1"/>
                        </a:solidFill>
                      </a:endParaRPr>
                    </a:p>
                  </a:txBody>
                  <a:tcPr/>
                </a:tc>
                <a:extLst>
                  <a:ext uri="{0D108BD9-81ED-4DB2-BD59-A6C34878D82A}">
                    <a16:rowId xmlns:a16="http://schemas.microsoft.com/office/drawing/2014/main" val="2020628249"/>
                  </a:ext>
                </a:extLst>
              </a:tr>
              <a:tr h="372169">
                <a:tc>
                  <a:txBody>
                    <a:bodyPr/>
                    <a:lstStyle/>
                    <a:p>
                      <a:pPr algn="ctr"/>
                      <a:r>
                        <a:rPr lang="en-US" dirty="0">
                          <a:solidFill>
                            <a:schemeClr val="tx1"/>
                          </a:solidFill>
                        </a:rPr>
                        <a:t>6</a:t>
                      </a:r>
                      <a:endParaRPr lang="en-IN" dirty="0">
                        <a:solidFill>
                          <a:schemeClr val="tx1"/>
                        </a:solidFill>
                      </a:endParaRPr>
                    </a:p>
                  </a:txBody>
                  <a:tcPr anchor="ctr"/>
                </a:tc>
                <a:tc>
                  <a:txBody>
                    <a:bodyPr/>
                    <a:lstStyle/>
                    <a:p>
                      <a:pPr marL="32385" algn="ctr">
                        <a:lnSpc>
                          <a:spcPct val="107000"/>
                        </a:lnSpc>
                        <a:spcAft>
                          <a:spcPts val="0"/>
                        </a:spcAft>
                      </a:pPr>
                      <a:r>
                        <a:rPr lang="en-IN" sz="1800" dirty="0">
                          <a:solidFill>
                            <a:srgbClr val="000000"/>
                          </a:solidFill>
                          <a:effectLst/>
                          <a:latin typeface="Calibri" panose="020F0502020204030204" pitchFamily="34" charset="0"/>
                          <a:ea typeface="Calibri" panose="020F0502020204030204" pitchFamily="34" charset="0"/>
                          <a:cs typeface="Mangal" panose="02040503050203030202" pitchFamily="18" charset="0"/>
                        </a:rPr>
                        <a:t>Critical</a:t>
                      </a:r>
                      <a:r>
                        <a:rPr lang="en-IN" sz="1800" dirty="0">
                          <a:solidFill>
                            <a:srgbClr val="000000"/>
                          </a:solidFill>
                          <a:effectLst/>
                          <a:latin typeface="Arial" panose="020B0604020202020204" pitchFamily="34" charset="0"/>
                          <a:ea typeface="Arial" panose="020B0604020202020204" pitchFamily="34" charset="0"/>
                          <a:cs typeface="Mangal" panose="02040503050203030202" pitchFamily="18" charset="0"/>
                        </a:rPr>
                        <a:t> </a:t>
                      </a:r>
                      <a:endParaRPr lang="en-IN" sz="1100" dirty="0">
                        <a:solidFill>
                          <a:srgbClr val="000000"/>
                        </a:solidFill>
                        <a:effectLst/>
                        <a:latin typeface="Calibri" panose="020F0502020204030204" pitchFamily="34" charset="0"/>
                        <a:ea typeface="Calibri" panose="020F0502020204030204" pitchFamily="34" charset="0"/>
                        <a:cs typeface="Mangal" panose="02040503050203030202" pitchFamily="18" charset="0"/>
                      </a:endParaRPr>
                    </a:p>
                  </a:txBody>
                  <a:tcPr marL="40005" marR="73025" marT="0" marB="95885" anchor="b"/>
                </a:tc>
                <a:tc>
                  <a:txBody>
                    <a:bodyPr/>
                    <a:lstStyle/>
                    <a:p>
                      <a:pPr algn="just">
                        <a:lnSpc>
                          <a:spcPct val="107000"/>
                        </a:lnSpc>
                        <a:spcAft>
                          <a:spcPts val="0"/>
                        </a:spcAft>
                      </a:pPr>
                      <a:r>
                        <a:rPr lang="en-IN" sz="1800">
                          <a:solidFill>
                            <a:schemeClr val="tx1"/>
                          </a:solidFill>
                          <a:effectLst/>
                          <a:latin typeface="Calibri" panose="020F0502020204030204" pitchFamily="34" charset="0"/>
                          <a:ea typeface="Calibri" panose="020F0502020204030204" pitchFamily="34" charset="0"/>
                          <a:cs typeface="Mangal" panose="02040503050203030202" pitchFamily="18" charset="0"/>
                        </a:rPr>
                        <a:t> Command execution</a:t>
                      </a:r>
                      <a:r>
                        <a:rPr lang="en-IN" sz="1800">
                          <a:solidFill>
                            <a:schemeClr val="tx1"/>
                          </a:solidFill>
                          <a:effectLst/>
                          <a:latin typeface="Arial" panose="020B0604020202020204" pitchFamily="34" charset="0"/>
                          <a:ea typeface="Arial" panose="020B0604020202020204" pitchFamily="34" charset="0"/>
                          <a:cs typeface="Mangal" panose="02040503050203030202" pitchFamily="18" charset="0"/>
                        </a:rPr>
                        <a:t> </a:t>
                      </a:r>
                      <a:endParaRPr lang="en-IN" sz="110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0005" marR="73025" marT="0" marB="95885" anchor="b"/>
                </a:tc>
                <a:tc>
                  <a:txBody>
                    <a:bodyPr/>
                    <a:lstStyle/>
                    <a:p>
                      <a:pPr algn="ctr"/>
                      <a:r>
                        <a:rPr lang="en-US" dirty="0">
                          <a:solidFill>
                            <a:schemeClr val="tx1"/>
                          </a:solidFill>
                        </a:rPr>
                        <a:t>2</a:t>
                      </a:r>
                      <a:endParaRPr lang="en-IN" dirty="0">
                        <a:solidFill>
                          <a:schemeClr val="tx1"/>
                        </a:solidFill>
                      </a:endParaRPr>
                    </a:p>
                  </a:txBody>
                  <a:tcPr/>
                </a:tc>
                <a:extLst>
                  <a:ext uri="{0D108BD9-81ED-4DB2-BD59-A6C34878D82A}">
                    <a16:rowId xmlns:a16="http://schemas.microsoft.com/office/drawing/2014/main" val="2183522029"/>
                  </a:ext>
                </a:extLst>
              </a:tr>
              <a:tr h="372169">
                <a:tc>
                  <a:txBody>
                    <a:bodyPr/>
                    <a:lstStyle/>
                    <a:p>
                      <a:pPr algn="ctr"/>
                      <a:r>
                        <a:rPr lang="en-US" dirty="0">
                          <a:solidFill>
                            <a:schemeClr val="tx1"/>
                          </a:solidFill>
                        </a:rPr>
                        <a:t>7</a:t>
                      </a:r>
                      <a:endParaRPr lang="en-IN" dirty="0">
                        <a:solidFill>
                          <a:schemeClr val="tx1"/>
                        </a:solidFill>
                      </a:endParaRPr>
                    </a:p>
                  </a:txBody>
                  <a:tcPr anchor="ctr"/>
                </a:tc>
                <a:tc>
                  <a:txBody>
                    <a:bodyPr/>
                    <a:lstStyle/>
                    <a:p>
                      <a:pPr marL="33020" algn="ctr">
                        <a:lnSpc>
                          <a:spcPct val="107000"/>
                        </a:lnSpc>
                        <a:spcAft>
                          <a:spcPts val="0"/>
                        </a:spcAft>
                      </a:pPr>
                      <a:r>
                        <a:rPr lang="en-IN" sz="1800" dirty="0">
                          <a:solidFill>
                            <a:srgbClr val="000000"/>
                          </a:solidFill>
                          <a:effectLst/>
                          <a:latin typeface="Calibri" panose="020F0502020204030204" pitchFamily="34" charset="0"/>
                          <a:ea typeface="Calibri" panose="020F0502020204030204" pitchFamily="34" charset="0"/>
                          <a:cs typeface="Mangal" panose="02040503050203030202" pitchFamily="18" charset="0"/>
                        </a:rPr>
                        <a:t>Severe</a:t>
                      </a:r>
                      <a:r>
                        <a:rPr lang="en-IN" sz="1800" dirty="0">
                          <a:solidFill>
                            <a:srgbClr val="000000"/>
                          </a:solidFill>
                          <a:effectLst/>
                          <a:latin typeface="Arial" panose="020B0604020202020204" pitchFamily="34" charset="0"/>
                          <a:ea typeface="Arial" panose="020B0604020202020204" pitchFamily="34" charset="0"/>
                          <a:cs typeface="Mangal" panose="02040503050203030202" pitchFamily="18" charset="0"/>
                        </a:rPr>
                        <a:t> </a:t>
                      </a:r>
                      <a:endParaRPr lang="en-IN" sz="1100" dirty="0">
                        <a:solidFill>
                          <a:srgbClr val="000000"/>
                        </a:solidFill>
                        <a:effectLst/>
                        <a:latin typeface="Calibri" panose="020F0502020204030204" pitchFamily="34" charset="0"/>
                        <a:ea typeface="Calibri" panose="020F0502020204030204" pitchFamily="34" charset="0"/>
                        <a:cs typeface="Mangal" panose="02040503050203030202" pitchFamily="18" charset="0"/>
                      </a:endParaRPr>
                    </a:p>
                  </a:txBody>
                  <a:tcPr marL="40005" marR="73025" marT="0" marB="95885" anchor="b"/>
                </a:tc>
                <a:tc>
                  <a:txBody>
                    <a:bodyPr/>
                    <a:lstStyle/>
                    <a:p>
                      <a:pPr algn="just">
                        <a:lnSpc>
                          <a:spcPct val="107000"/>
                        </a:lnSpc>
                        <a:spcAft>
                          <a:spcPts val="0"/>
                        </a:spcAft>
                      </a:pPr>
                      <a:r>
                        <a:rPr lang="en-IN" sz="18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 </a:t>
                      </a:r>
                      <a:r>
                        <a:rPr lang="en-US" sz="18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Reflected and Stored Cross Site Scripting </a:t>
                      </a:r>
                      <a:endParaRPr lang="en-IN" sz="11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0005" marR="73025" marT="0" marB="95885" anchor="b"/>
                </a:tc>
                <a:tc>
                  <a:txBody>
                    <a:bodyPr/>
                    <a:lstStyle/>
                    <a:p>
                      <a:pPr algn="ctr"/>
                      <a:r>
                        <a:rPr lang="en-US" dirty="0">
                          <a:solidFill>
                            <a:schemeClr val="tx1"/>
                          </a:solidFill>
                        </a:rPr>
                        <a:t>2</a:t>
                      </a:r>
                      <a:endParaRPr lang="en-IN" dirty="0">
                        <a:solidFill>
                          <a:schemeClr val="tx1"/>
                        </a:solidFill>
                      </a:endParaRPr>
                    </a:p>
                  </a:txBody>
                  <a:tcPr/>
                </a:tc>
                <a:extLst>
                  <a:ext uri="{0D108BD9-81ED-4DB2-BD59-A6C34878D82A}">
                    <a16:rowId xmlns:a16="http://schemas.microsoft.com/office/drawing/2014/main" val="1398052010"/>
                  </a:ext>
                </a:extLst>
              </a:tr>
              <a:tr h="372169">
                <a:tc>
                  <a:txBody>
                    <a:bodyPr/>
                    <a:lstStyle/>
                    <a:p>
                      <a:pPr algn="ctr"/>
                      <a:r>
                        <a:rPr lang="en-US" dirty="0">
                          <a:solidFill>
                            <a:schemeClr val="tx1"/>
                          </a:solidFill>
                        </a:rPr>
                        <a:t>8</a:t>
                      </a:r>
                      <a:endParaRPr lang="en-IN" dirty="0">
                        <a:solidFill>
                          <a:schemeClr val="tx1"/>
                        </a:solidFill>
                      </a:endParaRPr>
                    </a:p>
                  </a:txBody>
                  <a:tcPr anchor="ctr"/>
                </a:tc>
                <a:tc>
                  <a:txBody>
                    <a:bodyPr/>
                    <a:lstStyle/>
                    <a:p>
                      <a:pPr marL="33020" algn="ctr">
                        <a:lnSpc>
                          <a:spcPct val="107000"/>
                        </a:lnSpc>
                        <a:spcAft>
                          <a:spcPts val="0"/>
                        </a:spcAft>
                      </a:pPr>
                      <a:r>
                        <a:rPr lang="en-IN" sz="1800" dirty="0">
                          <a:solidFill>
                            <a:srgbClr val="000000"/>
                          </a:solidFill>
                          <a:effectLst/>
                          <a:latin typeface="Calibri" panose="020F0502020204030204" pitchFamily="34" charset="0"/>
                          <a:ea typeface="Calibri" panose="020F0502020204030204" pitchFamily="34" charset="0"/>
                          <a:cs typeface="Mangal" panose="02040503050203030202" pitchFamily="18" charset="0"/>
                        </a:rPr>
                        <a:t>Severe</a:t>
                      </a:r>
                      <a:r>
                        <a:rPr lang="en-IN" sz="1800" dirty="0">
                          <a:solidFill>
                            <a:srgbClr val="000000"/>
                          </a:solidFill>
                          <a:effectLst/>
                          <a:latin typeface="Arial" panose="020B0604020202020204" pitchFamily="34" charset="0"/>
                          <a:ea typeface="Arial" panose="020B0604020202020204" pitchFamily="34" charset="0"/>
                          <a:cs typeface="Mangal" panose="02040503050203030202" pitchFamily="18" charset="0"/>
                        </a:rPr>
                        <a:t> </a:t>
                      </a:r>
                      <a:endParaRPr lang="en-IN" sz="1100" dirty="0">
                        <a:solidFill>
                          <a:srgbClr val="000000"/>
                        </a:solidFill>
                        <a:effectLst/>
                        <a:latin typeface="Calibri" panose="020F0502020204030204" pitchFamily="34" charset="0"/>
                        <a:ea typeface="Calibri" panose="020F0502020204030204" pitchFamily="34" charset="0"/>
                        <a:cs typeface="Mangal" panose="02040503050203030202" pitchFamily="18" charset="0"/>
                      </a:endParaRPr>
                    </a:p>
                  </a:txBody>
                  <a:tcPr marL="40005" marR="73025" marT="0" marB="95885" anchor="b"/>
                </a:tc>
                <a:tc>
                  <a:txBody>
                    <a:bodyPr/>
                    <a:lstStyle/>
                    <a:p>
                      <a:pPr algn="just">
                        <a:lnSpc>
                          <a:spcPct val="107000"/>
                        </a:lnSpc>
                        <a:spcAft>
                          <a:spcPts val="0"/>
                        </a:spcAft>
                      </a:pPr>
                      <a:r>
                        <a:rPr lang="en-IN" sz="1800">
                          <a:solidFill>
                            <a:schemeClr val="tx1"/>
                          </a:solidFill>
                          <a:effectLst/>
                          <a:latin typeface="Calibri" panose="020F0502020204030204" pitchFamily="34" charset="0"/>
                          <a:ea typeface="Calibri" panose="020F0502020204030204" pitchFamily="34" charset="0"/>
                          <a:cs typeface="Mangal" panose="02040503050203030202" pitchFamily="18" charset="0"/>
                        </a:rPr>
                        <a:t> Crypto configuration Flaw</a:t>
                      </a:r>
                      <a:r>
                        <a:rPr lang="en-IN" sz="1800">
                          <a:solidFill>
                            <a:schemeClr val="tx1"/>
                          </a:solidFill>
                          <a:effectLst/>
                          <a:latin typeface="Arial" panose="020B0604020202020204" pitchFamily="34" charset="0"/>
                          <a:ea typeface="Arial" panose="020B0604020202020204" pitchFamily="34" charset="0"/>
                          <a:cs typeface="Mangal" panose="02040503050203030202" pitchFamily="18" charset="0"/>
                        </a:rPr>
                        <a:t> </a:t>
                      </a:r>
                      <a:endParaRPr lang="en-IN" sz="110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0005" marR="73025" marT="0" marB="95885" anchor="b"/>
                </a:tc>
                <a:tc>
                  <a:txBody>
                    <a:bodyPr/>
                    <a:lstStyle/>
                    <a:p>
                      <a:pPr algn="ctr"/>
                      <a:r>
                        <a:rPr lang="en-US" dirty="0"/>
                        <a:t>1</a:t>
                      </a:r>
                      <a:endParaRPr lang="en-IN" dirty="0"/>
                    </a:p>
                  </a:txBody>
                  <a:tcPr/>
                </a:tc>
                <a:extLst>
                  <a:ext uri="{0D108BD9-81ED-4DB2-BD59-A6C34878D82A}">
                    <a16:rowId xmlns:a16="http://schemas.microsoft.com/office/drawing/2014/main" val="863901477"/>
                  </a:ext>
                </a:extLst>
              </a:tr>
              <a:tr h="372169">
                <a:tc>
                  <a:txBody>
                    <a:bodyPr/>
                    <a:lstStyle/>
                    <a:p>
                      <a:pPr algn="ctr"/>
                      <a:r>
                        <a:rPr lang="en-US" dirty="0">
                          <a:solidFill>
                            <a:schemeClr val="tx1"/>
                          </a:solidFill>
                        </a:rPr>
                        <a:t>9</a:t>
                      </a:r>
                      <a:endParaRPr lang="en-IN" dirty="0">
                        <a:solidFill>
                          <a:schemeClr val="tx1"/>
                        </a:solidFill>
                      </a:endParaRPr>
                    </a:p>
                  </a:txBody>
                  <a:tcPr anchor="ctr"/>
                </a:tc>
                <a:tc>
                  <a:txBody>
                    <a:bodyPr/>
                    <a:lstStyle/>
                    <a:p>
                      <a:pPr marL="33020" algn="ctr">
                        <a:lnSpc>
                          <a:spcPct val="107000"/>
                        </a:lnSpc>
                        <a:spcAft>
                          <a:spcPts val="0"/>
                        </a:spcAft>
                      </a:pPr>
                      <a:r>
                        <a:rPr lang="en-IN" sz="1800" dirty="0">
                          <a:solidFill>
                            <a:srgbClr val="000000"/>
                          </a:solidFill>
                          <a:effectLst/>
                          <a:latin typeface="Calibri" panose="020F0502020204030204" pitchFamily="34" charset="0"/>
                          <a:ea typeface="Calibri" panose="020F0502020204030204" pitchFamily="34" charset="0"/>
                          <a:cs typeface="Mangal" panose="02040503050203030202" pitchFamily="18" charset="0"/>
                        </a:rPr>
                        <a:t>Severe</a:t>
                      </a:r>
                      <a:r>
                        <a:rPr lang="en-IN" sz="1800" dirty="0">
                          <a:solidFill>
                            <a:srgbClr val="000000"/>
                          </a:solidFill>
                          <a:effectLst/>
                          <a:latin typeface="Arial" panose="020B0604020202020204" pitchFamily="34" charset="0"/>
                          <a:ea typeface="Arial" panose="020B0604020202020204" pitchFamily="34" charset="0"/>
                          <a:cs typeface="Mangal" panose="02040503050203030202" pitchFamily="18" charset="0"/>
                        </a:rPr>
                        <a:t> </a:t>
                      </a:r>
                      <a:endParaRPr lang="en-IN" sz="1100" dirty="0">
                        <a:solidFill>
                          <a:srgbClr val="000000"/>
                        </a:solidFill>
                        <a:effectLst/>
                        <a:latin typeface="Calibri" panose="020F0502020204030204" pitchFamily="34" charset="0"/>
                        <a:ea typeface="Calibri" panose="020F0502020204030204" pitchFamily="34" charset="0"/>
                        <a:cs typeface="Mangal" panose="02040503050203030202" pitchFamily="18" charset="0"/>
                      </a:endParaRPr>
                    </a:p>
                  </a:txBody>
                  <a:tcPr marL="40005" marR="73025" marT="0" marB="95885" anchor="b"/>
                </a:tc>
                <a:tc>
                  <a:txBody>
                    <a:bodyPr/>
                    <a:lstStyle/>
                    <a:p>
                      <a:pPr algn="just">
                        <a:lnSpc>
                          <a:spcPct val="107000"/>
                        </a:lnSpc>
                        <a:spcAft>
                          <a:spcPts val="0"/>
                        </a:spcAft>
                      </a:pPr>
                      <a:r>
                        <a:rPr lang="en-IN" sz="18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 Weak Passwords </a:t>
                      </a:r>
                      <a:endParaRPr lang="en-IN" sz="11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0005" marR="73025" marT="0" marB="95885" anchor="b"/>
                </a:tc>
                <a:tc>
                  <a:txBody>
                    <a:bodyPr/>
                    <a:lstStyle/>
                    <a:p>
                      <a:pPr algn="ctr"/>
                      <a:r>
                        <a:rPr lang="en-US" dirty="0"/>
                        <a:t>2</a:t>
                      </a:r>
                      <a:endParaRPr lang="en-IN" dirty="0"/>
                    </a:p>
                  </a:txBody>
                  <a:tcPr/>
                </a:tc>
                <a:extLst>
                  <a:ext uri="{0D108BD9-81ED-4DB2-BD59-A6C34878D82A}">
                    <a16:rowId xmlns:a16="http://schemas.microsoft.com/office/drawing/2014/main" val="2186098972"/>
                  </a:ext>
                </a:extLst>
              </a:tr>
              <a:tr h="372169">
                <a:tc>
                  <a:txBody>
                    <a:bodyPr/>
                    <a:lstStyle/>
                    <a:p>
                      <a:pPr algn="ctr"/>
                      <a:r>
                        <a:rPr lang="en-US" dirty="0">
                          <a:solidFill>
                            <a:schemeClr val="tx1"/>
                          </a:solidFill>
                        </a:rPr>
                        <a:t>10</a:t>
                      </a:r>
                      <a:endParaRPr lang="en-IN" dirty="0">
                        <a:solidFill>
                          <a:schemeClr val="tx1"/>
                        </a:solidFill>
                      </a:endParaRPr>
                    </a:p>
                  </a:txBody>
                  <a:tcPr anchor="ctr"/>
                </a:tc>
                <a:tc>
                  <a:txBody>
                    <a:bodyPr/>
                    <a:lstStyle/>
                    <a:p>
                      <a:pPr marL="33655" algn="ctr">
                        <a:lnSpc>
                          <a:spcPct val="107000"/>
                        </a:lnSpc>
                        <a:spcAft>
                          <a:spcPts val="0"/>
                        </a:spcAft>
                      </a:pPr>
                      <a:r>
                        <a:rPr lang="en-IN" sz="1800" dirty="0">
                          <a:solidFill>
                            <a:srgbClr val="000000"/>
                          </a:solidFill>
                          <a:effectLst/>
                          <a:latin typeface="Calibri" panose="020F0502020204030204" pitchFamily="34" charset="0"/>
                          <a:ea typeface="Calibri" panose="020F0502020204030204" pitchFamily="34" charset="0"/>
                          <a:cs typeface="Mangal" panose="02040503050203030202" pitchFamily="18" charset="0"/>
                        </a:rPr>
                        <a:t>Severe</a:t>
                      </a:r>
                      <a:r>
                        <a:rPr lang="en-IN" sz="1800" dirty="0">
                          <a:solidFill>
                            <a:srgbClr val="000000"/>
                          </a:solidFill>
                          <a:effectLst/>
                          <a:latin typeface="Arial" panose="020B0604020202020204" pitchFamily="34" charset="0"/>
                          <a:ea typeface="Arial" panose="020B0604020202020204" pitchFamily="34" charset="0"/>
                          <a:cs typeface="Mangal" panose="02040503050203030202" pitchFamily="18" charset="0"/>
                        </a:rPr>
                        <a:t> </a:t>
                      </a:r>
                      <a:endParaRPr lang="en-IN" sz="1100" dirty="0">
                        <a:solidFill>
                          <a:srgbClr val="000000"/>
                        </a:solidFill>
                        <a:effectLst/>
                        <a:latin typeface="Calibri" panose="020F0502020204030204" pitchFamily="34" charset="0"/>
                        <a:ea typeface="Calibri" panose="020F0502020204030204" pitchFamily="34" charset="0"/>
                        <a:cs typeface="Mangal" panose="02040503050203030202" pitchFamily="18" charset="0"/>
                      </a:endParaRPr>
                    </a:p>
                  </a:txBody>
                  <a:tcPr marL="40005" marR="73025" marT="0" marB="95885" anchor="b"/>
                </a:tc>
                <a:tc>
                  <a:txBody>
                    <a:bodyPr/>
                    <a:lstStyle/>
                    <a:p>
                      <a:pPr algn="just">
                        <a:lnSpc>
                          <a:spcPct val="107000"/>
                        </a:lnSpc>
                        <a:spcAft>
                          <a:spcPts val="0"/>
                        </a:spcAft>
                      </a:pPr>
                      <a:r>
                        <a:rPr lang="en-IN" sz="18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 Unauthorized availability of details</a:t>
                      </a:r>
                      <a:r>
                        <a:rPr lang="en-IN" sz="1800" dirty="0">
                          <a:solidFill>
                            <a:schemeClr val="tx1"/>
                          </a:solidFill>
                          <a:effectLst/>
                          <a:latin typeface="Arial" panose="020B0604020202020204" pitchFamily="34" charset="0"/>
                          <a:ea typeface="Arial" panose="020B0604020202020204" pitchFamily="34" charset="0"/>
                          <a:cs typeface="Mangal" panose="02040503050203030202" pitchFamily="18" charset="0"/>
                        </a:rPr>
                        <a:t> </a:t>
                      </a:r>
                      <a:endParaRPr lang="en-IN" sz="11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0005" marR="73025" marT="0" marB="95885" anchor="b"/>
                </a:tc>
                <a:tc>
                  <a:txBody>
                    <a:bodyPr/>
                    <a:lstStyle/>
                    <a:p>
                      <a:pPr algn="ctr"/>
                      <a:r>
                        <a:rPr lang="en-US" dirty="0"/>
                        <a:t>2</a:t>
                      </a:r>
                      <a:endParaRPr lang="en-IN" dirty="0"/>
                    </a:p>
                  </a:txBody>
                  <a:tcPr/>
                </a:tc>
                <a:extLst>
                  <a:ext uri="{0D108BD9-81ED-4DB2-BD59-A6C34878D82A}">
                    <a16:rowId xmlns:a16="http://schemas.microsoft.com/office/drawing/2014/main" val="3252973728"/>
                  </a:ext>
                </a:extLst>
              </a:tr>
              <a:tr h="476266">
                <a:tc>
                  <a:txBody>
                    <a:bodyPr/>
                    <a:lstStyle/>
                    <a:p>
                      <a:pPr algn="ctr"/>
                      <a:r>
                        <a:rPr lang="en-US" dirty="0">
                          <a:solidFill>
                            <a:schemeClr val="tx1"/>
                          </a:solidFill>
                        </a:rPr>
                        <a:t>11</a:t>
                      </a:r>
                      <a:endParaRPr lang="en-IN" dirty="0">
                        <a:solidFill>
                          <a:schemeClr val="tx1"/>
                        </a:solidFill>
                      </a:endParaRPr>
                    </a:p>
                  </a:txBody>
                  <a:tcPr anchor="ctr"/>
                </a:tc>
                <a:tc>
                  <a:txBody>
                    <a:bodyPr/>
                    <a:lstStyle/>
                    <a:p>
                      <a:pPr algn="ctr"/>
                      <a:r>
                        <a:rPr lang="en-US" dirty="0"/>
                        <a:t>Severe</a:t>
                      </a:r>
                      <a:endParaRPr lang="en-IN" dirty="0"/>
                    </a:p>
                  </a:txBody>
                  <a:tcPr anchor="b"/>
                </a:tc>
                <a:tc>
                  <a:txBody>
                    <a:bodyPr/>
                    <a:lstStyle/>
                    <a:p>
                      <a:pPr>
                        <a:lnSpc>
                          <a:spcPct val="107000"/>
                        </a:lnSpc>
                        <a:spcAft>
                          <a:spcPts val="0"/>
                        </a:spcAft>
                      </a:pPr>
                      <a:r>
                        <a:rPr lang="en-IN" sz="1800" dirty="0">
                          <a:solidFill>
                            <a:srgbClr val="000000"/>
                          </a:solidFill>
                          <a:effectLst/>
                          <a:latin typeface="Calibri" panose="020F0502020204030204" pitchFamily="34" charset="0"/>
                          <a:ea typeface="Calibri" panose="020F0502020204030204" pitchFamily="34" charset="0"/>
                          <a:cs typeface="Mangal" panose="02040503050203030202" pitchFamily="18" charset="0"/>
                        </a:rPr>
                        <a:t> Open redirection</a:t>
                      </a:r>
                      <a:r>
                        <a:rPr lang="en-IN" sz="1800" dirty="0">
                          <a:solidFill>
                            <a:srgbClr val="000000"/>
                          </a:solidFill>
                          <a:effectLst/>
                          <a:latin typeface="Arial" panose="020B0604020202020204" pitchFamily="34" charset="0"/>
                          <a:ea typeface="Arial" panose="020B0604020202020204" pitchFamily="34" charset="0"/>
                          <a:cs typeface="Mangal" panose="02040503050203030202" pitchFamily="18" charset="0"/>
                        </a:rPr>
                        <a:t> </a:t>
                      </a:r>
                      <a:endParaRPr lang="en-IN" sz="1100" dirty="0">
                        <a:solidFill>
                          <a:srgbClr val="000000"/>
                        </a:solidFill>
                        <a:effectLst/>
                        <a:latin typeface="Calibri" panose="020F0502020204030204" pitchFamily="34" charset="0"/>
                        <a:ea typeface="Calibri" panose="020F0502020204030204" pitchFamily="34" charset="0"/>
                        <a:cs typeface="Mangal" panose="02040503050203030202" pitchFamily="18" charset="0"/>
                      </a:endParaRPr>
                    </a:p>
                  </a:txBody>
                  <a:tcPr marL="40005" marR="73025" marT="60325" marB="140335"/>
                </a:tc>
                <a:tc>
                  <a:txBody>
                    <a:bodyPr/>
                    <a:lstStyle/>
                    <a:p>
                      <a:pPr algn="ctr"/>
                      <a:r>
                        <a:rPr lang="en-US" dirty="0"/>
                        <a:t>3</a:t>
                      </a:r>
                      <a:endParaRPr lang="en-IN" dirty="0"/>
                    </a:p>
                  </a:txBody>
                  <a:tcPr/>
                </a:tc>
                <a:extLst>
                  <a:ext uri="{0D108BD9-81ED-4DB2-BD59-A6C34878D82A}">
                    <a16:rowId xmlns:a16="http://schemas.microsoft.com/office/drawing/2014/main" val="2405406692"/>
                  </a:ext>
                </a:extLst>
              </a:tr>
              <a:tr h="476266">
                <a:tc>
                  <a:txBody>
                    <a:bodyPr/>
                    <a:lstStyle/>
                    <a:p>
                      <a:pPr algn="ctr"/>
                      <a:r>
                        <a:rPr lang="en-US" dirty="0">
                          <a:solidFill>
                            <a:schemeClr val="tx1"/>
                          </a:solidFill>
                        </a:rPr>
                        <a:t>12</a:t>
                      </a:r>
                      <a:endParaRPr lang="en-IN" dirty="0">
                        <a:solidFill>
                          <a:schemeClr val="tx1"/>
                        </a:solidFill>
                      </a:endParaRPr>
                    </a:p>
                  </a:txBody>
                  <a:tcPr anchor="ctr"/>
                </a:tc>
                <a:tc>
                  <a:txBody>
                    <a:bodyPr/>
                    <a:lstStyle/>
                    <a:p>
                      <a:pPr algn="ctr"/>
                      <a:r>
                        <a:rPr lang="en-US" dirty="0"/>
                        <a:t>Moderate</a:t>
                      </a:r>
                      <a:endParaRPr lang="en-IN" dirty="0"/>
                    </a:p>
                  </a:txBody>
                  <a:tcPr anchor="b"/>
                </a:tc>
                <a:tc>
                  <a:txBody>
                    <a:bodyPr/>
                    <a:lstStyle/>
                    <a:p>
                      <a:pPr>
                        <a:lnSpc>
                          <a:spcPct val="107000"/>
                        </a:lnSpc>
                        <a:spcAft>
                          <a:spcPts val="0"/>
                        </a:spcAft>
                      </a:pPr>
                      <a:r>
                        <a:rPr lang="en-IN" sz="1800" dirty="0">
                          <a:solidFill>
                            <a:srgbClr val="000000"/>
                          </a:solidFill>
                          <a:effectLst/>
                          <a:latin typeface="Calibri" panose="020F0502020204030204" pitchFamily="34" charset="0"/>
                          <a:ea typeface="Calibri" panose="020F0502020204030204" pitchFamily="34" charset="0"/>
                          <a:cs typeface="Mangal" panose="02040503050203030202" pitchFamily="18" charset="0"/>
                        </a:rPr>
                        <a:t> Default files and pages </a:t>
                      </a:r>
                      <a:endParaRPr lang="en-IN" sz="1100" dirty="0">
                        <a:solidFill>
                          <a:srgbClr val="000000"/>
                        </a:solidFill>
                        <a:effectLst/>
                        <a:latin typeface="Calibri" panose="020F0502020204030204" pitchFamily="34" charset="0"/>
                        <a:ea typeface="Calibri" panose="020F0502020204030204" pitchFamily="34" charset="0"/>
                        <a:cs typeface="Mangal" panose="02040503050203030202" pitchFamily="18" charset="0"/>
                      </a:endParaRPr>
                    </a:p>
                  </a:txBody>
                  <a:tcPr marL="40005" marR="73025" marT="60325" marB="140335"/>
                </a:tc>
                <a:tc>
                  <a:txBody>
                    <a:bodyPr/>
                    <a:lstStyle/>
                    <a:p>
                      <a:pPr algn="ctr"/>
                      <a:r>
                        <a:rPr lang="en-US" dirty="0"/>
                        <a:t>3</a:t>
                      </a:r>
                      <a:endParaRPr lang="en-IN" dirty="0"/>
                    </a:p>
                  </a:txBody>
                  <a:tcPr/>
                </a:tc>
                <a:extLst>
                  <a:ext uri="{0D108BD9-81ED-4DB2-BD59-A6C34878D82A}">
                    <a16:rowId xmlns:a16="http://schemas.microsoft.com/office/drawing/2014/main" val="1059810081"/>
                  </a:ext>
                </a:extLst>
              </a:tr>
              <a:tr h="476266">
                <a:tc>
                  <a:txBody>
                    <a:bodyPr/>
                    <a:lstStyle/>
                    <a:p>
                      <a:pPr algn="ctr"/>
                      <a:r>
                        <a:rPr lang="en-US" dirty="0">
                          <a:solidFill>
                            <a:schemeClr val="tx1"/>
                          </a:solidFill>
                        </a:rPr>
                        <a:t>13</a:t>
                      </a:r>
                      <a:endParaRPr lang="en-IN" dirty="0">
                        <a:solidFill>
                          <a:schemeClr val="tx1"/>
                        </a:solidFill>
                      </a:endParaRPr>
                    </a:p>
                  </a:txBody>
                  <a:tcPr anchor="ctr"/>
                </a:tc>
                <a:tc>
                  <a:txBody>
                    <a:bodyPr/>
                    <a:lstStyle/>
                    <a:p>
                      <a:pPr algn="ctr"/>
                      <a:r>
                        <a:rPr lang="en-US" dirty="0"/>
                        <a:t>Moderate</a:t>
                      </a:r>
                      <a:endParaRPr lang="en-IN" dirty="0"/>
                    </a:p>
                  </a:txBody>
                  <a:tcPr anchor="b"/>
                </a:tc>
                <a:tc>
                  <a:txBody>
                    <a:bodyPr/>
                    <a:lstStyle/>
                    <a:p>
                      <a:pPr>
                        <a:lnSpc>
                          <a:spcPct val="107000"/>
                        </a:lnSpc>
                        <a:spcAft>
                          <a:spcPts val="0"/>
                        </a:spcAft>
                      </a:pPr>
                      <a:r>
                        <a:rPr lang="en-IN" sz="1800" dirty="0">
                          <a:solidFill>
                            <a:srgbClr val="000000"/>
                          </a:solidFill>
                          <a:effectLst/>
                          <a:latin typeface="Calibri" panose="020F0502020204030204" pitchFamily="34" charset="0"/>
                          <a:ea typeface="Calibri" panose="020F0502020204030204" pitchFamily="34" charset="0"/>
                          <a:cs typeface="Mangal" panose="02040503050203030202" pitchFamily="18" charset="0"/>
                        </a:rPr>
                        <a:t> PII Leakage </a:t>
                      </a:r>
                      <a:endParaRPr lang="en-IN" sz="1100" dirty="0">
                        <a:solidFill>
                          <a:srgbClr val="000000"/>
                        </a:solidFill>
                        <a:effectLst/>
                        <a:latin typeface="Calibri" panose="020F0502020204030204" pitchFamily="34" charset="0"/>
                        <a:ea typeface="Calibri" panose="020F0502020204030204" pitchFamily="34" charset="0"/>
                        <a:cs typeface="Mangal" panose="02040503050203030202" pitchFamily="18" charset="0"/>
                      </a:endParaRPr>
                    </a:p>
                  </a:txBody>
                  <a:tcPr marL="40005" marR="73025" marT="60325" marB="140335"/>
                </a:tc>
                <a:tc>
                  <a:txBody>
                    <a:bodyPr/>
                    <a:lstStyle/>
                    <a:p>
                      <a:pPr algn="ctr"/>
                      <a:r>
                        <a:rPr lang="en-US" dirty="0"/>
                        <a:t>1</a:t>
                      </a:r>
                      <a:endParaRPr lang="en-IN" dirty="0"/>
                    </a:p>
                  </a:txBody>
                  <a:tcPr/>
                </a:tc>
                <a:extLst>
                  <a:ext uri="{0D108BD9-81ED-4DB2-BD59-A6C34878D82A}">
                    <a16:rowId xmlns:a16="http://schemas.microsoft.com/office/drawing/2014/main" val="1998064368"/>
                  </a:ext>
                </a:extLst>
              </a:tr>
              <a:tr h="476266">
                <a:tc>
                  <a:txBody>
                    <a:bodyPr/>
                    <a:lstStyle/>
                    <a:p>
                      <a:pPr algn="ctr"/>
                      <a:r>
                        <a:rPr lang="en-US" dirty="0"/>
                        <a:t>14</a:t>
                      </a:r>
                      <a:endParaRPr lang="en-IN" dirty="0"/>
                    </a:p>
                  </a:txBody>
                  <a:tcPr anchor="ctr"/>
                </a:tc>
                <a:tc>
                  <a:txBody>
                    <a:bodyPr/>
                    <a:lstStyle/>
                    <a:p>
                      <a:pPr algn="ctr"/>
                      <a:r>
                        <a:rPr lang="en-IN" dirty="0"/>
                        <a:t>Moderate</a:t>
                      </a:r>
                    </a:p>
                  </a:txBody>
                  <a:tcPr anchor="b"/>
                </a:tc>
                <a:tc>
                  <a:txBody>
                    <a:bodyPr/>
                    <a:lstStyle/>
                    <a:p>
                      <a:pPr>
                        <a:lnSpc>
                          <a:spcPct val="107000"/>
                        </a:lnSpc>
                        <a:spcAft>
                          <a:spcPts val="0"/>
                        </a:spcAft>
                      </a:pPr>
                      <a:r>
                        <a:rPr lang="en-IN" sz="1800" dirty="0">
                          <a:solidFill>
                            <a:srgbClr val="000000"/>
                          </a:solidFill>
                          <a:effectLst/>
                          <a:latin typeface="Arial" panose="020B0604020202020204" pitchFamily="34" charset="0"/>
                          <a:ea typeface="Arial" panose="020B0604020202020204" pitchFamily="34" charset="0"/>
                          <a:cs typeface="Mangal" panose="02040503050203030202" pitchFamily="18" charset="0"/>
                        </a:rPr>
                        <a:t>Components with known vulnerabilities </a:t>
                      </a:r>
                      <a:endParaRPr lang="en-IN" sz="1100" dirty="0">
                        <a:solidFill>
                          <a:srgbClr val="000000"/>
                        </a:solidFill>
                        <a:effectLst/>
                        <a:latin typeface="Calibri" panose="020F0502020204030204" pitchFamily="34" charset="0"/>
                        <a:ea typeface="Calibri" panose="020F0502020204030204" pitchFamily="34" charset="0"/>
                        <a:cs typeface="Mangal" panose="02040503050203030202" pitchFamily="18" charset="0"/>
                      </a:endParaRPr>
                    </a:p>
                  </a:txBody>
                  <a:tcPr marL="40005" marR="73025" marT="60325" marB="140335"/>
                </a:tc>
                <a:tc>
                  <a:txBody>
                    <a:bodyPr/>
                    <a:lstStyle/>
                    <a:p>
                      <a:pPr algn="ctr"/>
                      <a:r>
                        <a:rPr lang="en-US" dirty="0"/>
                        <a:t>2</a:t>
                      </a:r>
                      <a:endParaRPr lang="en-IN" dirty="0"/>
                    </a:p>
                  </a:txBody>
                  <a:tcPr/>
                </a:tc>
                <a:extLst>
                  <a:ext uri="{0D108BD9-81ED-4DB2-BD59-A6C34878D82A}">
                    <a16:rowId xmlns:a16="http://schemas.microsoft.com/office/drawing/2014/main" val="671165576"/>
                  </a:ext>
                </a:extLst>
              </a:tr>
            </a:tbl>
          </a:graphicData>
        </a:graphic>
      </p:graphicFrame>
      <p:sp>
        <p:nvSpPr>
          <p:cNvPr id="3" name="TextBox 2">
            <a:extLst>
              <a:ext uri="{FF2B5EF4-FFF2-40B4-BE49-F238E27FC236}">
                <a16:creationId xmlns:a16="http://schemas.microsoft.com/office/drawing/2014/main" id="{20B871F6-3143-4E14-946D-86172DADD8E0}"/>
              </a:ext>
            </a:extLst>
          </p:cNvPr>
          <p:cNvSpPr txBox="1"/>
          <p:nvPr/>
        </p:nvSpPr>
        <p:spPr>
          <a:xfrm>
            <a:off x="755373" y="125894"/>
            <a:ext cx="10137914" cy="584775"/>
          </a:xfrm>
          <a:prstGeom prst="rect">
            <a:avLst/>
          </a:prstGeom>
          <a:noFill/>
        </p:spPr>
        <p:txBody>
          <a:bodyPr wrap="square" rtlCol="0">
            <a:spAutoFit/>
          </a:bodyPr>
          <a:lstStyle/>
          <a:p>
            <a:pPr algn="ctr"/>
            <a:r>
              <a:rPr lang="en-IN" sz="3200" b="1" dirty="0"/>
              <a:t>Vulnerabilities Found : </a:t>
            </a:r>
          </a:p>
        </p:txBody>
      </p:sp>
    </p:spTree>
    <p:extLst>
      <p:ext uri="{BB962C8B-B14F-4D97-AF65-F5344CB8AC3E}">
        <p14:creationId xmlns:p14="http://schemas.microsoft.com/office/powerpoint/2010/main" val="35993125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E5022C-6062-4FF9-A952-D3B1CE35E761}"/>
              </a:ext>
            </a:extLst>
          </p:cNvPr>
          <p:cNvSpPr txBox="1"/>
          <p:nvPr/>
        </p:nvSpPr>
        <p:spPr>
          <a:xfrm>
            <a:off x="0" y="0"/>
            <a:ext cx="12192000" cy="1077218"/>
          </a:xfrm>
          <a:prstGeom prst="rect">
            <a:avLst/>
          </a:prstGeom>
          <a:noFill/>
        </p:spPr>
        <p:txBody>
          <a:bodyPr wrap="square" rtlCol="0">
            <a:spAutoFit/>
          </a:bodyPr>
          <a:lstStyle/>
          <a:p>
            <a:r>
              <a:rPr lang="en-IN" sz="3200" dirty="0"/>
              <a:t>6.Command Execution Vulnerability </a:t>
            </a:r>
          </a:p>
          <a:p>
            <a:endParaRPr lang="en-IN" sz="3200" dirty="0"/>
          </a:p>
        </p:txBody>
      </p:sp>
      <p:graphicFrame>
        <p:nvGraphicFramePr>
          <p:cNvPr id="3" name="Table 2">
            <a:extLst>
              <a:ext uri="{FF2B5EF4-FFF2-40B4-BE49-F238E27FC236}">
                <a16:creationId xmlns:a16="http://schemas.microsoft.com/office/drawing/2014/main" id="{6DB7881A-4FD3-43EF-8E76-F8713659F293}"/>
              </a:ext>
            </a:extLst>
          </p:cNvPr>
          <p:cNvGraphicFramePr>
            <a:graphicFrameLocks noGrp="1"/>
          </p:cNvGraphicFramePr>
          <p:nvPr>
            <p:extLst>
              <p:ext uri="{D42A27DB-BD31-4B8C-83A1-F6EECF244321}">
                <p14:modId xmlns:p14="http://schemas.microsoft.com/office/powerpoint/2010/main" val="2890072200"/>
              </p:ext>
            </p:extLst>
          </p:nvPr>
        </p:nvGraphicFramePr>
        <p:xfrm>
          <a:off x="549965" y="1077218"/>
          <a:ext cx="11092070" cy="4674225"/>
        </p:xfrm>
        <a:graphic>
          <a:graphicData uri="http://schemas.openxmlformats.org/drawingml/2006/table">
            <a:tbl>
              <a:tblPr firstRow="1" bandRow="1">
                <a:tableStyleId>{5C22544A-7EE6-4342-B048-85BDC9FD1C3A}</a:tableStyleId>
              </a:tblPr>
              <a:tblGrid>
                <a:gridCol w="3465444">
                  <a:extLst>
                    <a:ext uri="{9D8B030D-6E8A-4147-A177-3AD203B41FA5}">
                      <a16:colId xmlns:a16="http://schemas.microsoft.com/office/drawing/2014/main" val="2184602645"/>
                    </a:ext>
                  </a:extLst>
                </a:gridCol>
                <a:gridCol w="7626626">
                  <a:extLst>
                    <a:ext uri="{9D8B030D-6E8A-4147-A177-3AD203B41FA5}">
                      <a16:colId xmlns:a16="http://schemas.microsoft.com/office/drawing/2014/main" val="911453692"/>
                    </a:ext>
                  </a:extLst>
                </a:gridCol>
              </a:tblGrid>
              <a:tr h="4674225">
                <a:tc>
                  <a:txBody>
                    <a:bodyPr/>
                    <a:lstStyle/>
                    <a:p>
                      <a:pPr algn="ctr"/>
                      <a:r>
                        <a:rPr lang="en-IN" sz="2400" b="1" kern="1200" dirty="0">
                          <a:solidFill>
                            <a:schemeClr val="tx1"/>
                          </a:solidFill>
                          <a:effectLst/>
                          <a:latin typeface="+mn-lt"/>
                          <a:ea typeface="+mn-ea"/>
                          <a:cs typeface="+mn-cs"/>
                        </a:rPr>
                        <a:t>Command Execution  </a:t>
                      </a:r>
                    </a:p>
                    <a:p>
                      <a:pPr algn="ctr"/>
                      <a:r>
                        <a:rPr lang="en-IN" sz="2400" b="1" kern="1200" dirty="0">
                          <a:solidFill>
                            <a:schemeClr val="tx1"/>
                          </a:solidFill>
                          <a:effectLst/>
                          <a:latin typeface="+mn-lt"/>
                          <a:ea typeface="+mn-ea"/>
                          <a:cs typeface="+mn-cs"/>
                        </a:rPr>
                        <a:t>Vulnerability  </a:t>
                      </a:r>
                    </a:p>
                    <a:p>
                      <a:pPr algn="ctr"/>
                      <a:r>
                        <a:rPr lang="en-IN" sz="2400" b="1" kern="1200" dirty="0">
                          <a:solidFill>
                            <a:schemeClr val="tx1"/>
                          </a:solidFill>
                          <a:effectLst/>
                          <a:latin typeface="+mn-lt"/>
                          <a:ea typeface="+mn-ea"/>
                          <a:cs typeface="+mn-cs"/>
                        </a:rPr>
                        <a:t>(Criti</a:t>
                      </a:r>
                      <a:r>
                        <a:rPr lang="en-IN" sz="2800" b="1" kern="1200" dirty="0">
                          <a:solidFill>
                            <a:schemeClr val="tx1"/>
                          </a:solidFill>
                          <a:effectLst/>
                          <a:latin typeface="+mn-lt"/>
                          <a:ea typeface="+mn-ea"/>
                          <a:cs typeface="+mn-cs"/>
                        </a:rPr>
                        <a:t>c</a:t>
                      </a:r>
                      <a:r>
                        <a:rPr lang="en-IN" sz="2400" b="1" kern="1200" dirty="0">
                          <a:solidFill>
                            <a:schemeClr val="tx1"/>
                          </a:solidFill>
                          <a:effectLst/>
                          <a:latin typeface="+mn-lt"/>
                          <a:ea typeface="+mn-ea"/>
                          <a:cs typeface="+mn-cs"/>
                        </a:rPr>
                        <a:t>al) </a:t>
                      </a:r>
                      <a:endParaRPr lang="en-IN" sz="2000" dirty="0">
                        <a:solidFill>
                          <a:schemeClr val="tx1"/>
                        </a:solidFill>
                      </a:endParaRPr>
                    </a:p>
                  </a:txBody>
                  <a:tcPr anchor="ctr">
                    <a:solidFill>
                      <a:srgbClr val="FF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chemeClr val="tx1"/>
                          </a:solidFill>
                          <a:effectLst/>
                          <a:latin typeface="+mn-lt"/>
                          <a:ea typeface="+mn-ea"/>
                          <a:cs typeface="+mn-cs"/>
                        </a:rPr>
                        <a:t>Below mentioned URLs is vulnerable to Command Execution.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kern="1200" dirty="0">
                          <a:solidFill>
                            <a:schemeClr val="tx1"/>
                          </a:solidFill>
                          <a:effectLst/>
                          <a:latin typeface="+mn-lt"/>
                          <a:ea typeface="+mn-ea"/>
                          <a:cs typeface="+mn-cs"/>
                        </a:rPr>
                        <a:t>Affected URL :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b="0" u="sng" kern="1200" dirty="0">
                          <a:solidFill>
                            <a:srgbClr val="0070C0"/>
                          </a:solidFill>
                          <a:effectLst/>
                          <a:latin typeface="+mn-lt"/>
                          <a:ea typeface="+mn-ea"/>
                          <a:cs typeface="+mn-cs"/>
                          <a:hlinkClick r:id="rId2"/>
                        </a:rPr>
                        <a:t>http://13.126.253.118/admin31/console.php</a:t>
                      </a:r>
                      <a:endParaRPr lang="en-IN" sz="1800" b="0" u="sng" kern="1200" dirty="0">
                        <a:solidFill>
                          <a:srgbClr val="0070C0"/>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800" b="0" u="none" kern="1200" dirty="0">
                        <a:solidFill>
                          <a:srgbClr val="0070C0"/>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b="1" u="none" strike="noStrike" kern="1200" dirty="0">
                          <a:solidFill>
                            <a:schemeClr val="tx1"/>
                          </a:solidFill>
                          <a:effectLst/>
                          <a:latin typeface="+mn-lt"/>
                          <a:ea typeface="+mn-ea"/>
                          <a:cs typeface="+mn-cs"/>
                        </a:rPr>
                        <a:t>Shell can be uploaded at files tab to access the server details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b="0" u="sng" strike="noStrike" kern="1200" dirty="0">
                          <a:solidFill>
                            <a:srgbClr val="0070C0"/>
                          </a:solidFill>
                          <a:effectLst/>
                          <a:latin typeface="+mn-lt"/>
                          <a:ea typeface="+mn-ea"/>
                          <a:cs typeface="+mn-cs"/>
                        </a:rPr>
                        <a:t>http://13.126.253.118/wondercms/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b="0" u="none" strike="noStrike" kern="1200" dirty="0">
                        <a:solidFill>
                          <a:srgbClr val="0070C0"/>
                        </a:solidFill>
                        <a:effectLst/>
                        <a:latin typeface="+mn-lt"/>
                        <a:ea typeface="+mn-ea"/>
                        <a:cs typeface="+mn-cs"/>
                      </a:endParaRPr>
                    </a:p>
                    <a:p>
                      <a:r>
                        <a:rPr lang="en-IN" sz="1800" b="1" kern="1200" dirty="0">
                          <a:solidFill>
                            <a:schemeClr val="tx1"/>
                          </a:solidFill>
                          <a:effectLst/>
                          <a:latin typeface="+mn-lt"/>
                          <a:ea typeface="+mn-ea"/>
                          <a:cs typeface="+mn-cs"/>
                        </a:rPr>
                        <a:t>Affected Parameters : </a:t>
                      </a:r>
                    </a:p>
                    <a:p>
                      <a:pPr marL="285750" indent="-285750">
                        <a:buFont typeface="Arial" panose="020B0604020202020204" pitchFamily="34" charset="0"/>
                        <a:buChar char="•"/>
                      </a:pPr>
                      <a:r>
                        <a:rPr lang="en-IN" sz="1800" b="0" kern="1200" dirty="0">
                          <a:solidFill>
                            <a:schemeClr val="tx1"/>
                          </a:solidFill>
                          <a:effectLst/>
                          <a:latin typeface="+mn-lt"/>
                          <a:ea typeface="+mn-ea"/>
                          <a:cs typeface="+mn-cs"/>
                        </a:rPr>
                        <a:t>Command (POST parameter) </a:t>
                      </a:r>
                      <a:endParaRPr lang="en-IN" sz="1800" b="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IN" sz="1800" b="0" u="none" kern="1200" dirty="0">
                        <a:solidFill>
                          <a:srgbClr val="0070C0"/>
                        </a:solidFill>
                        <a:effectLst/>
                        <a:latin typeface="+mn-lt"/>
                        <a:ea typeface="+mn-ea"/>
                        <a:cs typeface="+mn-cs"/>
                      </a:endParaRPr>
                    </a:p>
                    <a:p>
                      <a:endParaRPr lang="en-IN" b="0" dirty="0">
                        <a:solidFill>
                          <a:schemeClr val="tx1"/>
                        </a:solidFill>
                      </a:endParaRPr>
                    </a:p>
                  </a:txBody>
                  <a:tcPr>
                    <a:solidFill>
                      <a:schemeClr val="accent1">
                        <a:lumMod val="40000"/>
                        <a:lumOff val="60000"/>
                      </a:schemeClr>
                    </a:solidFill>
                  </a:tcPr>
                </a:tc>
                <a:extLst>
                  <a:ext uri="{0D108BD9-81ED-4DB2-BD59-A6C34878D82A}">
                    <a16:rowId xmlns:a16="http://schemas.microsoft.com/office/drawing/2014/main" val="1076796156"/>
                  </a:ext>
                </a:extLst>
              </a:tr>
            </a:tbl>
          </a:graphicData>
        </a:graphic>
      </p:graphicFrame>
    </p:spTree>
    <p:extLst>
      <p:ext uri="{BB962C8B-B14F-4D97-AF65-F5344CB8AC3E}">
        <p14:creationId xmlns:p14="http://schemas.microsoft.com/office/powerpoint/2010/main" val="6151696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11457F-9D0E-4D35-A103-BB1ADAAE05C1}"/>
              </a:ext>
            </a:extLst>
          </p:cNvPr>
          <p:cNvSpPr txBox="1"/>
          <p:nvPr/>
        </p:nvSpPr>
        <p:spPr>
          <a:xfrm>
            <a:off x="0" y="0"/>
            <a:ext cx="12192000" cy="1200329"/>
          </a:xfrm>
          <a:prstGeom prst="rect">
            <a:avLst/>
          </a:prstGeom>
          <a:noFill/>
        </p:spPr>
        <p:txBody>
          <a:bodyPr wrap="square" rtlCol="0">
            <a:spAutoFit/>
          </a:bodyPr>
          <a:lstStyle/>
          <a:p>
            <a:r>
              <a:rPr lang="en-IN" sz="3600" b="1" dirty="0"/>
              <a:t>Observation :</a:t>
            </a:r>
          </a:p>
          <a:p>
            <a:r>
              <a:rPr lang="en-IN" dirty="0"/>
              <a:t>• Navigate to - </a:t>
            </a:r>
            <a:r>
              <a:rPr lang="en-IN" u="sng" dirty="0">
                <a:solidFill>
                  <a:srgbClr val="0070C0"/>
                </a:solidFill>
                <a:hlinkClick r:id="rId2"/>
              </a:rPr>
              <a:t>http://13.126.253.118/admin31/console.php</a:t>
            </a:r>
            <a:r>
              <a:rPr lang="en-IN" dirty="0">
                <a:solidFill>
                  <a:srgbClr val="0070C0"/>
                </a:solidFill>
              </a:rPr>
              <a:t>  </a:t>
            </a:r>
            <a:r>
              <a:rPr lang="en-IN" dirty="0"/>
              <a:t>after logging in as the </a:t>
            </a:r>
            <a:r>
              <a:rPr lang="en-IN" b="1" dirty="0"/>
              <a:t>admin </a:t>
            </a:r>
            <a:r>
              <a:rPr lang="en-IN" dirty="0"/>
              <a:t>and you will see  the following page. </a:t>
            </a:r>
          </a:p>
          <a:p>
            <a:endParaRPr lang="en-IN" u="sng" dirty="0">
              <a:solidFill>
                <a:srgbClr val="0070C0"/>
              </a:solidFill>
            </a:endParaRPr>
          </a:p>
        </p:txBody>
      </p:sp>
      <p:pic>
        <p:nvPicPr>
          <p:cNvPr id="4" name="Picture 3">
            <a:extLst>
              <a:ext uri="{FF2B5EF4-FFF2-40B4-BE49-F238E27FC236}">
                <a16:creationId xmlns:a16="http://schemas.microsoft.com/office/drawing/2014/main" id="{AAC61B96-6AA3-46FE-A7FD-B82468F2EB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4450" y="1358348"/>
            <a:ext cx="9563100" cy="47641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161658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A6BDBC-351C-45AB-8A93-9144F659E947}"/>
              </a:ext>
            </a:extLst>
          </p:cNvPr>
          <p:cNvSpPr txBox="1"/>
          <p:nvPr/>
        </p:nvSpPr>
        <p:spPr>
          <a:xfrm>
            <a:off x="0" y="0"/>
            <a:ext cx="12192000" cy="1169551"/>
          </a:xfrm>
          <a:prstGeom prst="rect">
            <a:avLst/>
          </a:prstGeom>
          <a:noFill/>
        </p:spPr>
        <p:txBody>
          <a:bodyPr wrap="square" rtlCol="0">
            <a:spAutoFit/>
          </a:bodyPr>
          <a:lstStyle/>
          <a:p>
            <a:r>
              <a:rPr lang="en-IN" sz="3200" b="1" dirty="0"/>
              <a:t>Proof of Concept (PoC) :</a:t>
            </a:r>
          </a:p>
          <a:p>
            <a:pPr algn="just"/>
            <a:r>
              <a:rPr lang="en-IN" dirty="0"/>
              <a:t>      </a:t>
            </a:r>
            <a:r>
              <a:rPr lang="en-IN" sz="2000" dirty="0"/>
              <a:t>When command </a:t>
            </a:r>
            <a:r>
              <a:rPr lang="en-IN" sz="2000" b="1" dirty="0"/>
              <a:t>ls </a:t>
            </a:r>
            <a:r>
              <a:rPr lang="en-IN" sz="2000" dirty="0"/>
              <a:t>is entered the following output is visible. </a:t>
            </a:r>
            <a:endParaRPr lang="en-IN" dirty="0"/>
          </a:p>
          <a:p>
            <a:endParaRPr lang="en-IN" dirty="0"/>
          </a:p>
        </p:txBody>
      </p:sp>
      <p:pic>
        <p:nvPicPr>
          <p:cNvPr id="10" name="Picture 9">
            <a:extLst>
              <a:ext uri="{FF2B5EF4-FFF2-40B4-BE49-F238E27FC236}">
                <a16:creationId xmlns:a16="http://schemas.microsoft.com/office/drawing/2014/main" id="{D25CF0A8-1FE4-4CC9-A167-85966825F0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587" y="1169551"/>
            <a:ext cx="9648825" cy="55054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880134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A8F3C3-CA8A-41AA-8FC2-6061899F47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100" y="647700"/>
            <a:ext cx="9829800" cy="5562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074881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C4013E-34A7-4184-B7E3-F010899FE3F6}"/>
              </a:ext>
            </a:extLst>
          </p:cNvPr>
          <p:cNvSpPr txBox="1"/>
          <p:nvPr/>
        </p:nvSpPr>
        <p:spPr>
          <a:xfrm>
            <a:off x="0" y="0"/>
            <a:ext cx="12192000" cy="6709529"/>
          </a:xfrm>
          <a:prstGeom prst="rect">
            <a:avLst/>
          </a:prstGeom>
          <a:noFill/>
        </p:spPr>
        <p:txBody>
          <a:bodyPr wrap="square" rtlCol="0">
            <a:spAutoFit/>
          </a:bodyPr>
          <a:lstStyle/>
          <a:p>
            <a:r>
              <a:rPr lang="en-IN" sz="3200" b="1" dirty="0"/>
              <a:t>Business Impact – High </a:t>
            </a:r>
          </a:p>
          <a:p>
            <a:endParaRPr lang="en-IN" sz="3200" b="1" dirty="0"/>
          </a:p>
          <a:p>
            <a:pPr marL="285750" lvl="0" indent="-285750" fontAlgn="base">
              <a:buFont typeface="Arial" panose="020B0604020202020204" pitchFamily="34" charset="0"/>
              <a:buChar char="•"/>
            </a:pPr>
            <a:r>
              <a:rPr lang="en-IN" dirty="0"/>
              <a:t>If the attacker enters into the admin account and finally to the console </a:t>
            </a:r>
            <a:r>
              <a:rPr lang="en-IN" dirty="0" err="1"/>
              <a:t>url</a:t>
            </a:r>
            <a:r>
              <a:rPr lang="en-IN" dirty="0"/>
              <a:t> ,the he can put in any malicious code to  extract or even edit data ,as he the has the admin privileges. </a:t>
            </a:r>
          </a:p>
          <a:p>
            <a:pPr marL="285750" lvl="0" indent="-285750" fontAlgn="base">
              <a:buFont typeface="Arial" panose="020B0604020202020204" pitchFamily="34" charset="0"/>
              <a:buChar char="•"/>
            </a:pPr>
            <a:r>
              <a:rPr lang="en-IN" dirty="0"/>
              <a:t>Other than entering malicious code , the attacker can even get the details of the websites and its components like </a:t>
            </a:r>
            <a:r>
              <a:rPr lang="en-IN" dirty="0" err="1"/>
              <a:t>i</a:t>
            </a:r>
            <a:r>
              <a:rPr lang="en-IN" dirty="0"/>
              <a:t> version and hence find vulnerabilities to exploit them. </a:t>
            </a:r>
          </a:p>
          <a:p>
            <a:pPr marL="285750" lvl="0" indent="-285750" fontAlgn="base">
              <a:buFont typeface="Arial" panose="020B0604020202020204" pitchFamily="34" charset="0"/>
              <a:buChar char="•"/>
            </a:pPr>
            <a:r>
              <a:rPr lang="en-IN" dirty="0"/>
              <a:t>If successfully exploited, impact could cover loss of confidentiality, loss of integrity, loss of availability, and/or loss of accountability. </a:t>
            </a:r>
          </a:p>
          <a:p>
            <a:pPr marL="285750" lvl="0" indent="-285750" fontAlgn="base">
              <a:buFont typeface="Arial" panose="020B0604020202020204" pitchFamily="34" charset="0"/>
              <a:buChar char="•"/>
            </a:pPr>
            <a:endParaRPr lang="en-IN" dirty="0"/>
          </a:p>
          <a:p>
            <a:r>
              <a:rPr lang="en-IN" sz="3200" b="1" dirty="0"/>
              <a:t>Recommendation</a:t>
            </a:r>
            <a:r>
              <a:rPr lang="en-IN" b="1" dirty="0"/>
              <a:t> </a:t>
            </a:r>
            <a:r>
              <a:rPr lang="en-IN" sz="3200" b="1" dirty="0"/>
              <a:t>:</a:t>
            </a:r>
          </a:p>
          <a:p>
            <a:endParaRPr lang="en-IN" sz="3200" b="1" dirty="0"/>
          </a:p>
          <a:p>
            <a:pPr marL="285750" indent="-285750">
              <a:buFont typeface="Arial" panose="020B0604020202020204" pitchFamily="34" charset="0"/>
              <a:buChar char="•"/>
            </a:pPr>
            <a:r>
              <a:rPr lang="en-IN" dirty="0"/>
              <a:t>There should be filters so that malicious code cannot be injected in . </a:t>
            </a:r>
          </a:p>
          <a:p>
            <a:pPr marL="285750" indent="-285750">
              <a:buFont typeface="Arial" panose="020B0604020202020204" pitchFamily="34" charset="0"/>
              <a:buChar char="•"/>
            </a:pPr>
            <a:r>
              <a:rPr lang="en-IN" dirty="0"/>
              <a:t>Input validation can be done. </a:t>
            </a:r>
          </a:p>
          <a:p>
            <a:pPr marL="285750" indent="-285750">
              <a:buFont typeface="Arial" panose="020B0604020202020204" pitchFamily="34" charset="0"/>
              <a:buChar char="•"/>
            </a:pPr>
            <a:r>
              <a:rPr lang="en-IN" dirty="0"/>
              <a:t>Output Validation can be done. </a:t>
            </a:r>
          </a:p>
          <a:p>
            <a:pPr marL="285750" indent="-285750">
              <a:buFont typeface="Arial" panose="020B0604020202020204" pitchFamily="34" charset="0"/>
              <a:buChar char="•"/>
            </a:pPr>
            <a:r>
              <a:rPr lang="en-IN" dirty="0"/>
              <a:t>Canonicalization can also be done. </a:t>
            </a:r>
          </a:p>
          <a:p>
            <a:pPr marL="285750" indent="-285750">
              <a:buFont typeface="Arial" panose="020B0604020202020204" pitchFamily="34" charset="0"/>
              <a:buChar char="•"/>
            </a:pPr>
            <a:endParaRPr lang="en-IN" dirty="0"/>
          </a:p>
          <a:p>
            <a:r>
              <a:rPr lang="en-IN" sz="3200" b="1" dirty="0"/>
              <a:t>References</a:t>
            </a:r>
            <a:r>
              <a:rPr lang="en-IN" b="1" dirty="0"/>
              <a:t> </a:t>
            </a:r>
            <a:r>
              <a:rPr lang="en-IN" sz="3200" b="1" dirty="0"/>
              <a:t>:</a:t>
            </a:r>
          </a:p>
          <a:p>
            <a:pPr marL="285750" indent="-285750">
              <a:buFont typeface="Arial" panose="020B0604020202020204" pitchFamily="34" charset="0"/>
              <a:buChar char="•"/>
            </a:pPr>
            <a:r>
              <a:rPr lang="en-IN" i="1" u="sng" dirty="0">
                <a:solidFill>
                  <a:srgbClr val="0070C0"/>
                </a:solidFill>
                <a:hlinkClick r:id="rId2">
                  <a:extLst>
                    <a:ext uri="{A12FA001-AC4F-418D-AE19-62706E023703}">
                      <ahyp:hlinkClr xmlns:ahyp="http://schemas.microsoft.com/office/drawing/2018/hyperlinkcolor" val="tx"/>
                    </a:ext>
                  </a:extLst>
                </a:hlinkClick>
              </a:rPr>
              <a:t>https://www.owasp.org/index.php/Command_Injectio</a:t>
            </a:r>
            <a:r>
              <a:rPr lang="en-IN" i="1" u="sng" dirty="0">
                <a:solidFill>
                  <a:srgbClr val="0070C0"/>
                </a:solidFill>
                <a:hlinkClick r:id="rId3">
                  <a:extLst>
                    <a:ext uri="{A12FA001-AC4F-418D-AE19-62706E023703}">
                      <ahyp:hlinkClr xmlns:ahyp="http://schemas.microsoft.com/office/drawing/2018/hyperlinkcolor" val="tx"/>
                    </a:ext>
                  </a:extLst>
                </a:hlinkClick>
              </a:rPr>
              <a:t>n</a:t>
            </a:r>
            <a:r>
              <a:rPr lang="en-IN" i="1" dirty="0">
                <a:solidFill>
                  <a:srgbClr val="0070C0"/>
                </a:solidFill>
                <a:hlinkClick r:id="rId3">
                  <a:extLst>
                    <a:ext uri="{A12FA001-AC4F-418D-AE19-62706E023703}">
                      <ahyp:hlinkClr xmlns:ahyp="http://schemas.microsoft.com/office/drawing/2018/hyperlinkcolor" val="tx"/>
                    </a:ext>
                  </a:extLst>
                </a:hlinkClick>
              </a:rPr>
              <a:t> </a:t>
            </a:r>
            <a:endParaRPr lang="en-IN" i="1" dirty="0">
              <a:solidFill>
                <a:srgbClr val="0070C0"/>
              </a:solidFill>
            </a:endParaRPr>
          </a:p>
          <a:p>
            <a:pPr marL="285750" indent="-285750">
              <a:buFont typeface="Arial" panose="020B0604020202020204" pitchFamily="34" charset="0"/>
              <a:buChar char="•"/>
            </a:pPr>
            <a:r>
              <a:rPr lang="en-IN" i="1" u="sng" dirty="0">
                <a:solidFill>
                  <a:srgbClr val="0070C0"/>
                </a:solidFill>
                <a:hlinkClick r:id="rId4">
                  <a:extLst>
                    <a:ext uri="{A12FA001-AC4F-418D-AE19-62706E023703}">
                      <ahyp:hlinkClr xmlns:ahyp="http://schemas.microsoft.com/office/drawing/2018/hyperlinkcolor" val="tx"/>
                    </a:ext>
                  </a:extLst>
                </a:hlinkClick>
              </a:rPr>
              <a:t>https://www.owasp.org/index.php/Code_Injection</a:t>
            </a:r>
            <a:r>
              <a:rPr lang="en-IN" i="1" dirty="0">
                <a:solidFill>
                  <a:srgbClr val="0070C0"/>
                </a:solidFill>
              </a:rPr>
              <a:t> </a:t>
            </a:r>
            <a:endParaRPr lang="en-IN" dirty="0">
              <a:solidFill>
                <a:srgbClr val="0070C0"/>
              </a:solidFill>
            </a:endParaRPr>
          </a:p>
          <a:p>
            <a:endParaRPr lang="en-IN" dirty="0"/>
          </a:p>
        </p:txBody>
      </p:sp>
    </p:spTree>
    <p:extLst>
      <p:ext uri="{BB962C8B-B14F-4D97-AF65-F5344CB8AC3E}">
        <p14:creationId xmlns:p14="http://schemas.microsoft.com/office/powerpoint/2010/main" val="38418894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540F8D8-16F4-4D08-984E-4621C43FB431}"/>
              </a:ext>
            </a:extLst>
          </p:cNvPr>
          <p:cNvSpPr txBox="1"/>
          <p:nvPr/>
        </p:nvSpPr>
        <p:spPr>
          <a:xfrm>
            <a:off x="0" y="0"/>
            <a:ext cx="12192000" cy="1138773"/>
          </a:xfrm>
          <a:prstGeom prst="rect">
            <a:avLst/>
          </a:prstGeom>
          <a:noFill/>
        </p:spPr>
        <p:txBody>
          <a:bodyPr wrap="square" rtlCol="0">
            <a:spAutoFit/>
          </a:bodyPr>
          <a:lstStyle/>
          <a:p>
            <a:r>
              <a:rPr lang="en-US" sz="3200" b="1" dirty="0"/>
              <a:t>7 . </a:t>
            </a:r>
            <a:r>
              <a:rPr lang="en-US" sz="3200" b="1" dirty="0">
                <a:latin typeface="Calibri" panose="020F0502020204030204" pitchFamily="34" charset="0"/>
                <a:ea typeface="Calibri" panose="020F0502020204030204" pitchFamily="34" charset="0"/>
                <a:cs typeface="Mangal" panose="02040503050203030202" pitchFamily="18" charset="0"/>
              </a:rPr>
              <a:t>Reflected and Stored Cross Site Scripting</a:t>
            </a:r>
          </a:p>
          <a:p>
            <a:r>
              <a:rPr lang="en-US" dirty="0">
                <a:latin typeface="Calibri" panose="020F0502020204030204" pitchFamily="34" charset="0"/>
                <a:ea typeface="Calibri" panose="020F0502020204030204" pitchFamily="34" charset="0"/>
                <a:cs typeface="Mangal" panose="02040503050203030202" pitchFamily="18" charset="0"/>
              </a:rPr>
              <a:t>This happens when a user controlled input is reflected somewhere else in HTML page and is not encoded / sanitized properly .</a:t>
            </a:r>
          </a:p>
          <a:p>
            <a:r>
              <a:rPr lang="en-US" dirty="0">
                <a:latin typeface="Calibri" panose="020F0502020204030204" pitchFamily="34" charset="0"/>
                <a:ea typeface="Calibri" panose="020F0502020204030204" pitchFamily="34" charset="0"/>
                <a:cs typeface="Mangal" panose="02040503050203030202" pitchFamily="18" charset="0"/>
              </a:rPr>
              <a:t>This lead to an attacker being able to inject HTML code in the affected pages . </a:t>
            </a:r>
          </a:p>
        </p:txBody>
      </p:sp>
      <p:graphicFrame>
        <p:nvGraphicFramePr>
          <p:cNvPr id="10" name="Table 9">
            <a:extLst>
              <a:ext uri="{FF2B5EF4-FFF2-40B4-BE49-F238E27FC236}">
                <a16:creationId xmlns:a16="http://schemas.microsoft.com/office/drawing/2014/main" id="{7DAE177F-74B1-4F4A-BB26-C4D1EB967A20}"/>
              </a:ext>
            </a:extLst>
          </p:cNvPr>
          <p:cNvGraphicFramePr>
            <a:graphicFrameLocks noGrp="1"/>
          </p:cNvGraphicFramePr>
          <p:nvPr>
            <p:extLst>
              <p:ext uri="{D42A27DB-BD31-4B8C-83A1-F6EECF244321}">
                <p14:modId xmlns:p14="http://schemas.microsoft.com/office/powerpoint/2010/main" val="3252496205"/>
              </p:ext>
            </p:extLst>
          </p:nvPr>
        </p:nvGraphicFramePr>
        <p:xfrm>
          <a:off x="549965" y="1775790"/>
          <a:ext cx="11092070" cy="4890053"/>
        </p:xfrm>
        <a:graphic>
          <a:graphicData uri="http://schemas.openxmlformats.org/drawingml/2006/table">
            <a:tbl>
              <a:tblPr firstRow="1" bandRow="1">
                <a:tableStyleId>{5C22544A-7EE6-4342-B048-85BDC9FD1C3A}</a:tableStyleId>
              </a:tblPr>
              <a:tblGrid>
                <a:gridCol w="3041374">
                  <a:extLst>
                    <a:ext uri="{9D8B030D-6E8A-4147-A177-3AD203B41FA5}">
                      <a16:colId xmlns:a16="http://schemas.microsoft.com/office/drawing/2014/main" val="2184602645"/>
                    </a:ext>
                  </a:extLst>
                </a:gridCol>
                <a:gridCol w="8050696">
                  <a:extLst>
                    <a:ext uri="{9D8B030D-6E8A-4147-A177-3AD203B41FA5}">
                      <a16:colId xmlns:a16="http://schemas.microsoft.com/office/drawing/2014/main" val="911453692"/>
                    </a:ext>
                  </a:extLst>
                </a:gridCol>
              </a:tblGrid>
              <a:tr h="489005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chemeClr val="tx1"/>
                          </a:solidFill>
                          <a:latin typeface="Calibri" panose="020F0502020204030204" pitchFamily="34" charset="0"/>
                          <a:ea typeface="Calibri" panose="020F0502020204030204" pitchFamily="34" charset="0"/>
                          <a:cs typeface="Mangal" panose="02040503050203030202" pitchFamily="18" charset="0"/>
                        </a:rPr>
                        <a:t>Reflected and Stored Cross Site Scripting</a:t>
                      </a:r>
                    </a:p>
                    <a:p>
                      <a:pPr algn="ctr"/>
                      <a:endParaRPr lang="en-IN" sz="2000" dirty="0">
                        <a:solidFill>
                          <a:schemeClr val="tx1"/>
                        </a:solidFill>
                      </a:endParaRPr>
                    </a:p>
                  </a:txBody>
                  <a:tcPr anchor="ctr">
                    <a:solidFill>
                      <a:srgbClr val="FF740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chemeClr val="tx1"/>
                          </a:solidFill>
                          <a:effectLst/>
                          <a:latin typeface="+mn-lt"/>
                          <a:ea typeface="+mn-ea"/>
                          <a:cs typeface="+mn-cs"/>
                        </a:rPr>
                        <a:t>Below mentioned parameters are vulnerable to reflected XSS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kern="1200" dirty="0">
                          <a:solidFill>
                            <a:schemeClr val="tx1"/>
                          </a:solidFill>
                          <a:effectLst/>
                          <a:latin typeface="+mn-lt"/>
                          <a:ea typeface="+mn-ea"/>
                          <a:cs typeface="+mn-cs"/>
                        </a:rPr>
                        <a:t>Affected URL :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b="0" u="sng" kern="1200" dirty="0">
                          <a:solidFill>
                            <a:srgbClr val="0070C0"/>
                          </a:solidFill>
                          <a:effectLst/>
                          <a:latin typeface="+mn-lt"/>
                          <a:ea typeface="+mn-ea"/>
                          <a:cs typeface="+mn-cs"/>
                          <a:hlinkClick r:id="rId2"/>
                        </a:rPr>
                        <a:t>http://13.126.253.118/products/details.php?p_id=3</a:t>
                      </a:r>
                      <a:endParaRPr lang="en-IN" sz="1800" b="0" u="sng" kern="1200" dirty="0">
                        <a:solidFill>
                          <a:srgbClr val="0070C0"/>
                        </a:solidFill>
                        <a:effectLst/>
                        <a:latin typeface="+mn-lt"/>
                        <a:ea typeface="+mn-ea"/>
                        <a:cs typeface="+mn-cs"/>
                      </a:endParaRPr>
                    </a:p>
                    <a:p>
                      <a:r>
                        <a:rPr lang="en-IN" sz="1800" b="1" kern="1200" dirty="0">
                          <a:solidFill>
                            <a:schemeClr val="tx1"/>
                          </a:solidFill>
                          <a:effectLst/>
                          <a:latin typeface="+mn-lt"/>
                          <a:ea typeface="+mn-ea"/>
                          <a:cs typeface="+mn-cs"/>
                        </a:rPr>
                        <a:t>Affected Parameters : </a:t>
                      </a:r>
                    </a:p>
                    <a:p>
                      <a:pPr marL="285750" lvl="0" indent="-285750" fontAlgn="base">
                        <a:buFont typeface="Arial" panose="020B0604020202020204" pitchFamily="34" charset="0"/>
                        <a:buChar char="•"/>
                      </a:pPr>
                      <a:r>
                        <a:rPr lang="en-IN" sz="1800" b="0" u="none" strike="noStrike" kern="1200" dirty="0">
                          <a:solidFill>
                            <a:schemeClr val="tx1"/>
                          </a:solidFill>
                          <a:effectLst/>
                          <a:latin typeface="+mn-lt"/>
                          <a:ea typeface="+mn-ea"/>
                          <a:cs typeface="+mn-cs"/>
                        </a:rPr>
                        <a:t>POST button under Customer Review (POST parameters)</a:t>
                      </a:r>
                    </a:p>
                    <a:p>
                      <a:pPr marL="285750" lvl="0" indent="-285750" fontAlgn="base">
                        <a:buFont typeface="Arial" panose="020B0604020202020204" pitchFamily="34" charset="0"/>
                        <a:buChar char="•"/>
                      </a:pPr>
                      <a:endParaRPr lang="en-IN" sz="1800" b="0" u="none" strike="noStrike" kern="1200" dirty="0">
                        <a:solidFill>
                          <a:schemeClr val="tx1"/>
                        </a:solidFill>
                        <a:effectLst/>
                        <a:latin typeface="+mn-lt"/>
                        <a:ea typeface="+mn-ea"/>
                        <a:cs typeface="+mn-cs"/>
                      </a:endParaRPr>
                    </a:p>
                    <a:p>
                      <a:r>
                        <a:rPr lang="en-IN" sz="1800" b="1" kern="1200" dirty="0">
                          <a:solidFill>
                            <a:schemeClr val="tx1"/>
                          </a:solidFill>
                          <a:effectLst/>
                          <a:latin typeface="+mn-lt"/>
                          <a:ea typeface="+mn-ea"/>
                          <a:cs typeface="+mn-cs"/>
                        </a:rPr>
                        <a:t>Payload: </a:t>
                      </a:r>
                    </a:p>
                    <a:p>
                      <a:pPr marL="285750" lvl="0" indent="-285750" fontAlgn="base">
                        <a:buFont typeface="Arial" panose="020B0604020202020204" pitchFamily="34" charset="0"/>
                        <a:buChar char="•"/>
                      </a:pPr>
                      <a:r>
                        <a:rPr lang="en-IN" sz="1800" b="0" u="none" strike="noStrike" kern="1200" dirty="0">
                          <a:solidFill>
                            <a:schemeClr val="tx1"/>
                          </a:solidFill>
                          <a:effectLst/>
                          <a:latin typeface="+mn-lt"/>
                          <a:ea typeface="+mn-ea"/>
                          <a:cs typeface="+mn-cs"/>
                        </a:rPr>
                        <a:t>&lt;script&gt;alert(1)&lt;/script&gt; </a:t>
                      </a:r>
                    </a:p>
                    <a:p>
                      <a:pPr marL="285750" lvl="0" indent="-285750" fontAlgn="base">
                        <a:buFont typeface="Arial" panose="020B0604020202020204" pitchFamily="34" charset="0"/>
                        <a:buChar char="•"/>
                      </a:pPr>
                      <a:endParaRPr lang="en-IN" sz="1800" b="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IN" sz="1800" b="1" kern="1200" dirty="0">
                          <a:solidFill>
                            <a:schemeClr val="tx1"/>
                          </a:solidFill>
                          <a:effectLst/>
                          <a:latin typeface="+mn-lt"/>
                          <a:ea typeface="+mn-ea"/>
                          <a:cs typeface="+mn-cs"/>
                        </a:rPr>
                        <a:t>Affected URL : </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u="sng" kern="1200" dirty="0">
                          <a:solidFill>
                            <a:srgbClr val="0070C0"/>
                          </a:solidFill>
                          <a:effectLst/>
                          <a:latin typeface="+mn-lt"/>
                          <a:ea typeface="+mn-ea"/>
                          <a:cs typeface="+mn-cs"/>
                          <a:hlinkClick r:id="rId3"/>
                        </a:rPr>
                        <a:t>http://13.126.253.118/profile/16/edit/</a:t>
                      </a:r>
                      <a:endParaRPr lang="en-IN" sz="1800" b="0" u="sng" kern="1200" dirty="0">
                        <a:solidFill>
                          <a:srgbClr val="0070C0"/>
                        </a:solidFill>
                        <a:effectLst/>
                        <a:latin typeface="+mn-lt"/>
                        <a:ea typeface="+mn-ea"/>
                        <a:cs typeface="+mn-cs"/>
                      </a:endParaRPr>
                    </a:p>
                    <a:p>
                      <a:r>
                        <a:rPr lang="en-IN" sz="1800" b="1" kern="1200" dirty="0">
                          <a:solidFill>
                            <a:schemeClr val="tx1"/>
                          </a:solidFill>
                          <a:effectLst/>
                          <a:latin typeface="+mn-lt"/>
                          <a:ea typeface="+mn-ea"/>
                          <a:cs typeface="+mn-cs"/>
                        </a:rPr>
                        <a:t>Affected Parameters : </a:t>
                      </a:r>
                    </a:p>
                    <a:p>
                      <a:pPr marL="285750" lvl="0" indent="-285750" fontAlgn="base">
                        <a:buFont typeface="Arial" panose="020B0604020202020204" pitchFamily="34" charset="0"/>
                        <a:buChar char="•"/>
                      </a:pPr>
                      <a:r>
                        <a:rPr lang="en-IN" sz="1800" b="0" u="none" strike="noStrike" kern="1200" dirty="0">
                          <a:solidFill>
                            <a:schemeClr val="tx1"/>
                          </a:solidFill>
                          <a:effectLst/>
                          <a:latin typeface="+mn-lt"/>
                          <a:ea typeface="+mn-ea"/>
                          <a:cs typeface="+mn-cs"/>
                        </a:rPr>
                        <a:t>Address (POST parameters) </a:t>
                      </a:r>
                    </a:p>
                    <a:p>
                      <a:r>
                        <a:rPr lang="en-IN" sz="1800" b="1" kern="1200" dirty="0">
                          <a:solidFill>
                            <a:schemeClr val="tx1"/>
                          </a:solidFill>
                          <a:effectLst/>
                          <a:latin typeface="+mn-lt"/>
                          <a:ea typeface="+mn-ea"/>
                          <a:cs typeface="+mn-cs"/>
                        </a:rPr>
                        <a:t> </a:t>
                      </a:r>
                    </a:p>
                    <a:p>
                      <a:r>
                        <a:rPr lang="en-IN" sz="1800" b="1" kern="1200" dirty="0">
                          <a:solidFill>
                            <a:schemeClr val="tx1"/>
                          </a:solidFill>
                          <a:effectLst/>
                          <a:latin typeface="+mn-lt"/>
                          <a:ea typeface="+mn-ea"/>
                          <a:cs typeface="+mn-cs"/>
                        </a:rPr>
                        <a:t>Payload: </a:t>
                      </a:r>
                    </a:p>
                    <a:p>
                      <a:pPr marL="285750" indent="-285750">
                        <a:buFont typeface="Arial" panose="020B0604020202020204" pitchFamily="34" charset="0"/>
                        <a:buChar char="•"/>
                      </a:pPr>
                      <a:r>
                        <a:rPr lang="en-IN" sz="1800" b="0" kern="1200" dirty="0">
                          <a:solidFill>
                            <a:schemeClr val="tx1"/>
                          </a:solidFill>
                          <a:effectLst/>
                          <a:latin typeface="+mn-lt"/>
                          <a:ea typeface="+mn-ea"/>
                          <a:cs typeface="+mn-cs"/>
                        </a:rPr>
                        <a:t>&lt;script&gt;alert(0)&lt;/script&gt; </a:t>
                      </a:r>
                      <a:endParaRPr lang="en-IN" sz="1800" b="0" u="none" kern="1200" dirty="0">
                        <a:solidFill>
                          <a:schemeClr val="tx1"/>
                        </a:solidFill>
                        <a:effectLst/>
                        <a:latin typeface="+mn-lt"/>
                        <a:ea typeface="+mn-ea"/>
                        <a:cs typeface="+mn-cs"/>
                      </a:endParaRPr>
                    </a:p>
                  </a:txBody>
                  <a:tcPr>
                    <a:solidFill>
                      <a:schemeClr val="accent1">
                        <a:lumMod val="40000"/>
                        <a:lumOff val="60000"/>
                      </a:schemeClr>
                    </a:solidFill>
                  </a:tcPr>
                </a:tc>
                <a:extLst>
                  <a:ext uri="{0D108BD9-81ED-4DB2-BD59-A6C34878D82A}">
                    <a16:rowId xmlns:a16="http://schemas.microsoft.com/office/drawing/2014/main" val="1076796156"/>
                  </a:ext>
                </a:extLst>
              </a:tr>
            </a:tbl>
          </a:graphicData>
        </a:graphic>
      </p:graphicFrame>
      <p:graphicFrame>
        <p:nvGraphicFramePr>
          <p:cNvPr id="11" name="Table 10">
            <a:extLst>
              <a:ext uri="{FF2B5EF4-FFF2-40B4-BE49-F238E27FC236}">
                <a16:creationId xmlns:a16="http://schemas.microsoft.com/office/drawing/2014/main" id="{CF302B34-2EC9-4C77-8C51-44AFA30A9A83}"/>
              </a:ext>
            </a:extLst>
          </p:cNvPr>
          <p:cNvGraphicFramePr>
            <a:graphicFrameLocks noGrp="1"/>
          </p:cNvGraphicFramePr>
          <p:nvPr>
            <p:extLst>
              <p:ext uri="{D42A27DB-BD31-4B8C-83A1-F6EECF244321}">
                <p14:modId xmlns:p14="http://schemas.microsoft.com/office/powerpoint/2010/main" val="3566600128"/>
              </p:ext>
            </p:extLst>
          </p:nvPr>
        </p:nvGraphicFramePr>
        <p:xfrm>
          <a:off x="549965" y="1404950"/>
          <a:ext cx="11092070" cy="370840"/>
        </p:xfrm>
        <a:graphic>
          <a:graphicData uri="http://schemas.openxmlformats.org/drawingml/2006/table">
            <a:tbl>
              <a:tblPr firstRow="1" bandRow="1">
                <a:tableStyleId>{5C22544A-7EE6-4342-B048-85BDC9FD1C3A}</a:tableStyleId>
              </a:tblPr>
              <a:tblGrid>
                <a:gridCol w="11092070">
                  <a:extLst>
                    <a:ext uri="{9D8B030D-6E8A-4147-A177-3AD203B41FA5}">
                      <a16:colId xmlns:a16="http://schemas.microsoft.com/office/drawing/2014/main" val="475005839"/>
                    </a:ext>
                  </a:extLst>
                </a:gridCol>
              </a:tblGrid>
              <a:tr h="370840">
                <a:tc>
                  <a:txBody>
                    <a:bodyPr/>
                    <a:lstStyle/>
                    <a:p>
                      <a:endParaRPr lang="en-IN" dirty="0"/>
                    </a:p>
                  </a:txBody>
                  <a:tcPr/>
                </a:tc>
                <a:extLst>
                  <a:ext uri="{0D108BD9-81ED-4DB2-BD59-A6C34878D82A}">
                    <a16:rowId xmlns:a16="http://schemas.microsoft.com/office/drawing/2014/main" val="1283101791"/>
                  </a:ext>
                </a:extLst>
              </a:tr>
            </a:tbl>
          </a:graphicData>
        </a:graphic>
      </p:graphicFrame>
    </p:spTree>
    <p:extLst>
      <p:ext uri="{BB962C8B-B14F-4D97-AF65-F5344CB8AC3E}">
        <p14:creationId xmlns:p14="http://schemas.microsoft.com/office/powerpoint/2010/main" val="23328138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93E0A6-59F0-4107-A27F-6CD5F74F260F}"/>
              </a:ext>
            </a:extLst>
          </p:cNvPr>
          <p:cNvSpPr txBox="1"/>
          <p:nvPr/>
        </p:nvSpPr>
        <p:spPr>
          <a:xfrm>
            <a:off x="0" y="0"/>
            <a:ext cx="12192000" cy="1415772"/>
          </a:xfrm>
          <a:prstGeom prst="rect">
            <a:avLst/>
          </a:prstGeom>
          <a:noFill/>
        </p:spPr>
        <p:txBody>
          <a:bodyPr wrap="square" rtlCol="0">
            <a:spAutoFit/>
          </a:bodyPr>
          <a:lstStyle/>
          <a:p>
            <a:r>
              <a:rPr lang="en-IN" sz="3200" b="1" dirty="0"/>
              <a:t>Observation : </a:t>
            </a:r>
          </a:p>
          <a:p>
            <a:pPr marL="285750" indent="-285750" algn="just">
              <a:buFont typeface="Arial" panose="020B0604020202020204" pitchFamily="34" charset="0"/>
              <a:buChar char="•"/>
            </a:pPr>
            <a:r>
              <a:rPr lang="en-IN" dirty="0"/>
              <a:t>Navigate to - </a:t>
            </a:r>
            <a:r>
              <a:rPr lang="en-IN" u="sng" dirty="0">
                <a:solidFill>
                  <a:srgbClr val="0070C0"/>
                </a:solidFill>
                <a:hlinkClick r:id="rId2"/>
              </a:rPr>
              <a:t>http://13.126.253.118/profile/16/edit/</a:t>
            </a:r>
            <a:r>
              <a:rPr lang="en-IN" dirty="0"/>
              <a:t>  .</a:t>
            </a:r>
          </a:p>
          <a:p>
            <a:pPr marL="285750" indent="-285750" algn="just">
              <a:buFont typeface="Arial" panose="020B0604020202020204" pitchFamily="34" charset="0"/>
              <a:buChar char="•"/>
            </a:pPr>
            <a:r>
              <a:rPr lang="en-US" dirty="0"/>
              <a:t>Y</a:t>
            </a:r>
            <a:r>
              <a:rPr lang="en-IN" dirty="0"/>
              <a:t>ou will see user’s details .</a:t>
            </a:r>
          </a:p>
          <a:p>
            <a:pPr algn="just"/>
            <a:endParaRPr lang="en-IN" dirty="0"/>
          </a:p>
        </p:txBody>
      </p:sp>
      <p:pic>
        <p:nvPicPr>
          <p:cNvPr id="5" name="Picture 4">
            <a:extLst>
              <a:ext uri="{FF2B5EF4-FFF2-40B4-BE49-F238E27FC236}">
                <a16:creationId xmlns:a16="http://schemas.microsoft.com/office/drawing/2014/main" id="{AF25C9CD-3F92-44A0-B55A-547003E247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8250" y="1139687"/>
            <a:ext cx="9715500" cy="55791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172529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734041-70ED-4447-9F65-4C061509747C}"/>
              </a:ext>
            </a:extLst>
          </p:cNvPr>
          <p:cNvSpPr txBox="1"/>
          <p:nvPr/>
        </p:nvSpPr>
        <p:spPr>
          <a:xfrm>
            <a:off x="0" y="0"/>
            <a:ext cx="12192000" cy="1415772"/>
          </a:xfrm>
          <a:prstGeom prst="rect">
            <a:avLst/>
          </a:prstGeom>
          <a:noFill/>
        </p:spPr>
        <p:txBody>
          <a:bodyPr wrap="square" rtlCol="0">
            <a:spAutoFit/>
          </a:bodyPr>
          <a:lstStyle/>
          <a:p>
            <a:r>
              <a:rPr lang="en-IN" sz="3200" b="1" dirty="0"/>
              <a:t>Observation :</a:t>
            </a:r>
          </a:p>
          <a:p>
            <a:pPr marL="285750" indent="-285750">
              <a:buFont typeface="Arial" panose="020B0604020202020204" pitchFamily="34" charset="0"/>
              <a:buChar char="•"/>
            </a:pPr>
            <a:r>
              <a:rPr lang="en-IN" dirty="0"/>
              <a:t>Enter any text and click on </a:t>
            </a:r>
            <a:r>
              <a:rPr lang="en-IN" b="1" dirty="0"/>
              <a:t>Update </a:t>
            </a:r>
            <a:r>
              <a:rPr lang="en-IN" dirty="0"/>
              <a:t>, you will see it reflected in the next page and value will be in POST  parameter in </a:t>
            </a:r>
            <a:r>
              <a:rPr lang="en-IN" b="1" dirty="0"/>
              <a:t>Address </a:t>
            </a:r>
            <a:r>
              <a:rPr lang="en-IN" dirty="0"/>
              <a:t>field. </a:t>
            </a:r>
          </a:p>
          <a:p>
            <a:endParaRPr lang="en-IN" dirty="0"/>
          </a:p>
        </p:txBody>
      </p:sp>
      <p:pic>
        <p:nvPicPr>
          <p:cNvPr id="4" name="Picture 3">
            <a:extLst>
              <a:ext uri="{FF2B5EF4-FFF2-40B4-BE49-F238E27FC236}">
                <a16:creationId xmlns:a16="http://schemas.microsoft.com/office/drawing/2014/main" id="{DEDC81A3-29A0-4723-BEE2-720734EDFF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1137823"/>
            <a:ext cx="9601200" cy="53244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a:extLst>
              <a:ext uri="{FF2B5EF4-FFF2-40B4-BE49-F238E27FC236}">
                <a16:creationId xmlns:a16="http://schemas.microsoft.com/office/drawing/2014/main" id="{8D522AE2-65C0-41CC-8E1D-0F5F9697CE81}"/>
              </a:ext>
            </a:extLst>
          </p:cNvPr>
          <p:cNvSpPr/>
          <p:nvPr/>
        </p:nvSpPr>
        <p:spPr>
          <a:xfrm>
            <a:off x="3578087" y="5552661"/>
            <a:ext cx="2345635" cy="3048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090493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B39847-FC59-400E-B47F-B4E6383FA1DA}"/>
              </a:ext>
            </a:extLst>
          </p:cNvPr>
          <p:cNvSpPr txBox="1"/>
          <p:nvPr/>
        </p:nvSpPr>
        <p:spPr>
          <a:xfrm>
            <a:off x="0" y="0"/>
            <a:ext cx="12192000" cy="1415772"/>
          </a:xfrm>
          <a:prstGeom prst="rect">
            <a:avLst/>
          </a:prstGeom>
          <a:noFill/>
        </p:spPr>
        <p:txBody>
          <a:bodyPr wrap="square" rtlCol="0">
            <a:spAutoFit/>
          </a:bodyPr>
          <a:lstStyle/>
          <a:p>
            <a:r>
              <a:rPr lang="en-IN" sz="3200" b="1" dirty="0"/>
              <a:t>Observation</a:t>
            </a:r>
            <a:r>
              <a:rPr lang="en-IN" b="1" dirty="0"/>
              <a:t> </a:t>
            </a:r>
            <a:r>
              <a:rPr lang="en-IN" sz="3200" b="1" dirty="0"/>
              <a:t>:</a:t>
            </a:r>
          </a:p>
          <a:p>
            <a:r>
              <a:rPr lang="en-IN" dirty="0"/>
              <a:t>Put this payload instead of It is hacked : </a:t>
            </a:r>
            <a:r>
              <a:rPr lang="en-IN" b="1" dirty="0"/>
              <a:t>&lt;script&gt;alert(0)&lt;/script&gt; </a:t>
            </a:r>
          </a:p>
          <a:p>
            <a:r>
              <a:rPr lang="en-IN" b="1" dirty="0"/>
              <a:t>As you can see we executed custom JS causing popup</a:t>
            </a:r>
            <a:r>
              <a:rPr lang="en-IN" dirty="0"/>
              <a:t> </a:t>
            </a:r>
          </a:p>
          <a:p>
            <a:endParaRPr lang="en-IN" dirty="0"/>
          </a:p>
        </p:txBody>
      </p:sp>
      <p:pic>
        <p:nvPicPr>
          <p:cNvPr id="4" name="Picture 3">
            <a:extLst>
              <a:ext uri="{FF2B5EF4-FFF2-40B4-BE49-F238E27FC236}">
                <a16:creationId xmlns:a16="http://schemas.microsoft.com/office/drawing/2014/main" id="{B4EC7C0D-0A68-410D-94B4-841A7C363D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350" y="1251916"/>
            <a:ext cx="9639300" cy="54673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106283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0E47BE-7703-4C04-ACF8-94E0DAA81627}"/>
              </a:ext>
            </a:extLst>
          </p:cNvPr>
          <p:cNvSpPr txBox="1"/>
          <p:nvPr/>
        </p:nvSpPr>
        <p:spPr>
          <a:xfrm>
            <a:off x="0" y="0"/>
            <a:ext cx="12192000" cy="584775"/>
          </a:xfrm>
          <a:prstGeom prst="rect">
            <a:avLst/>
          </a:prstGeom>
          <a:noFill/>
        </p:spPr>
        <p:txBody>
          <a:bodyPr wrap="square" rtlCol="0">
            <a:spAutoFit/>
          </a:bodyPr>
          <a:lstStyle/>
          <a:p>
            <a:r>
              <a:rPr lang="en-US" sz="3200" b="1" dirty="0"/>
              <a:t>Proof of Concept (PoC) :</a:t>
            </a:r>
            <a:endParaRPr lang="en-IN" sz="3200" b="1" dirty="0"/>
          </a:p>
        </p:txBody>
      </p:sp>
      <p:pic>
        <p:nvPicPr>
          <p:cNvPr id="4" name="Picture 3">
            <a:extLst>
              <a:ext uri="{FF2B5EF4-FFF2-40B4-BE49-F238E27FC236}">
                <a16:creationId xmlns:a16="http://schemas.microsoft.com/office/drawing/2014/main" id="{E67DC401-670F-4898-94CF-2392CA03D3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812" y="805875"/>
            <a:ext cx="9096375" cy="54673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4858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716A79-2963-44F4-B7E5-D4A08C8990B5}"/>
              </a:ext>
            </a:extLst>
          </p:cNvPr>
          <p:cNvSpPr txBox="1"/>
          <p:nvPr/>
        </p:nvSpPr>
        <p:spPr>
          <a:xfrm>
            <a:off x="225287" y="238539"/>
            <a:ext cx="11741426" cy="1415772"/>
          </a:xfrm>
          <a:prstGeom prst="rect">
            <a:avLst/>
          </a:prstGeom>
          <a:noFill/>
        </p:spPr>
        <p:txBody>
          <a:bodyPr wrap="square" rtlCol="0">
            <a:spAutoFit/>
          </a:bodyPr>
          <a:lstStyle/>
          <a:p>
            <a:pPr marL="514350" indent="-514350">
              <a:buAutoNum type="arabicPeriod"/>
            </a:pPr>
            <a:r>
              <a:rPr lang="en-IN" sz="3200" b="1" dirty="0"/>
              <a:t>SQL Injection :</a:t>
            </a:r>
          </a:p>
          <a:p>
            <a:r>
              <a:rPr lang="en-IN" dirty="0"/>
              <a:t>This allows a hacker to inject server side codes or commands.  </a:t>
            </a:r>
          </a:p>
          <a:p>
            <a:r>
              <a:rPr lang="en-IN" dirty="0"/>
              <a:t>These are the flaws that allows a hacker to inject codes/commands into the web server that can provide unauthorized access to the data</a:t>
            </a:r>
            <a:endParaRPr lang="en-IN" sz="3200" b="1" dirty="0"/>
          </a:p>
        </p:txBody>
      </p:sp>
      <p:graphicFrame>
        <p:nvGraphicFramePr>
          <p:cNvPr id="5" name="Table 4">
            <a:extLst>
              <a:ext uri="{FF2B5EF4-FFF2-40B4-BE49-F238E27FC236}">
                <a16:creationId xmlns:a16="http://schemas.microsoft.com/office/drawing/2014/main" id="{E777BD6A-4D36-4C6B-A13B-E57B414808C3}"/>
              </a:ext>
            </a:extLst>
          </p:cNvPr>
          <p:cNvGraphicFramePr>
            <a:graphicFrameLocks noGrp="1"/>
          </p:cNvGraphicFramePr>
          <p:nvPr>
            <p:extLst>
              <p:ext uri="{D42A27DB-BD31-4B8C-83A1-F6EECF244321}">
                <p14:modId xmlns:p14="http://schemas.microsoft.com/office/powerpoint/2010/main" val="1610641717"/>
              </p:ext>
            </p:extLst>
          </p:nvPr>
        </p:nvGraphicFramePr>
        <p:xfrm>
          <a:off x="569843" y="2536881"/>
          <a:ext cx="11052314" cy="3749040"/>
        </p:xfrm>
        <a:graphic>
          <a:graphicData uri="http://schemas.openxmlformats.org/drawingml/2006/table">
            <a:tbl>
              <a:tblPr firstRow="1" bandRow="1">
                <a:tableStyleId>{5C22544A-7EE6-4342-B048-85BDC9FD1C3A}</a:tableStyleId>
              </a:tblPr>
              <a:tblGrid>
                <a:gridCol w="2796210">
                  <a:extLst>
                    <a:ext uri="{9D8B030D-6E8A-4147-A177-3AD203B41FA5}">
                      <a16:colId xmlns:a16="http://schemas.microsoft.com/office/drawing/2014/main" val="3152485552"/>
                    </a:ext>
                  </a:extLst>
                </a:gridCol>
                <a:gridCol w="8256104">
                  <a:extLst>
                    <a:ext uri="{9D8B030D-6E8A-4147-A177-3AD203B41FA5}">
                      <a16:colId xmlns:a16="http://schemas.microsoft.com/office/drawing/2014/main" val="2874841247"/>
                    </a:ext>
                  </a:extLst>
                </a:gridCol>
              </a:tblGrid>
              <a:tr h="3678389">
                <a:tc>
                  <a:txBody>
                    <a:bodyPr/>
                    <a:lstStyle/>
                    <a:p>
                      <a:pPr algn="ctr"/>
                      <a:r>
                        <a:rPr lang="en-IN" sz="2000" dirty="0">
                          <a:solidFill>
                            <a:schemeClr val="tx1"/>
                          </a:solidFill>
                        </a:rPr>
                        <a:t>SQL Injection  </a:t>
                      </a:r>
                    </a:p>
                    <a:p>
                      <a:pPr algn="ctr"/>
                      <a:r>
                        <a:rPr lang="en-IN" sz="2000" dirty="0">
                          <a:solidFill>
                            <a:schemeClr val="tx1"/>
                          </a:solidFill>
                        </a:rPr>
                        <a:t>(Critical) </a:t>
                      </a:r>
                      <a:endParaRPr lang="en-IN" sz="2000" dirty="0">
                        <a:solidFill>
                          <a:schemeClr val="tx1"/>
                        </a:solidFill>
                        <a:highlight>
                          <a:srgbClr val="000000"/>
                        </a:highlight>
                      </a:endParaRPr>
                    </a:p>
                  </a:txBody>
                  <a:tcPr anchor="ctr">
                    <a:solidFill>
                      <a:srgbClr val="FF0000"/>
                    </a:solidFill>
                  </a:tcPr>
                </a:tc>
                <a:tc>
                  <a:txBody>
                    <a:bodyPr/>
                    <a:lstStyle/>
                    <a:p>
                      <a:r>
                        <a:rPr lang="en-US" sz="1600" b="0" dirty="0">
                          <a:solidFill>
                            <a:schemeClr val="tx1"/>
                          </a:solidFill>
                        </a:rPr>
                        <a:t>Below mentioned URL in the T-shirt/socks/shoes module is vulnerable to SQL injection attack .</a:t>
                      </a:r>
                    </a:p>
                    <a:p>
                      <a:r>
                        <a:rPr lang="en-IN" sz="1600" b="1" dirty="0">
                          <a:solidFill>
                            <a:schemeClr val="tx1"/>
                          </a:solidFill>
                        </a:rPr>
                        <a:t>Affected URL :</a:t>
                      </a:r>
                    </a:p>
                    <a:p>
                      <a:pPr marL="285750" indent="-285750">
                        <a:buFont typeface="Arial" panose="020B0604020202020204" pitchFamily="34" charset="0"/>
                        <a:buChar char="•"/>
                      </a:pPr>
                      <a:r>
                        <a:rPr lang="en-IN" sz="1600" b="1" u="sng" dirty="0">
                          <a:solidFill>
                            <a:srgbClr val="0070C0"/>
                          </a:solidFill>
                          <a:hlinkClick r:id="rId2"/>
                        </a:rPr>
                        <a:t>http://3.109.217.174/products.php?cat=1</a:t>
                      </a:r>
                      <a:endParaRPr lang="en-IN" sz="1600" b="1" u="sng" dirty="0">
                        <a:solidFill>
                          <a:srgbClr val="0070C0"/>
                        </a:solidFill>
                      </a:endParaRPr>
                    </a:p>
                    <a:p>
                      <a:pPr marL="0" indent="0">
                        <a:buFont typeface="Arial" panose="020B0604020202020204" pitchFamily="34" charset="0"/>
                        <a:buNone/>
                      </a:pPr>
                      <a:r>
                        <a:rPr lang="en-US" sz="1600" b="1" u="none" dirty="0">
                          <a:solidFill>
                            <a:schemeClr val="tx1"/>
                          </a:solidFill>
                        </a:rPr>
                        <a:t>Affected Parameters :</a:t>
                      </a:r>
                      <a:r>
                        <a:rPr lang="en-US" sz="1600" b="1" u="none" dirty="0">
                          <a:solidFill>
                            <a:srgbClr val="0070C0"/>
                          </a:solidFill>
                        </a:rPr>
                        <a:t> </a:t>
                      </a:r>
                    </a:p>
                    <a:p>
                      <a:pPr marL="285750" indent="-285750">
                        <a:buFont typeface="Arial" panose="020B0604020202020204" pitchFamily="34" charset="0"/>
                        <a:buChar char="•"/>
                      </a:pPr>
                      <a:r>
                        <a:rPr lang="en-US" sz="1600" b="1" u="none" dirty="0">
                          <a:solidFill>
                            <a:schemeClr val="tx1"/>
                          </a:solidFill>
                        </a:rPr>
                        <a:t>cat  (GET parameter)</a:t>
                      </a:r>
                    </a:p>
                    <a:p>
                      <a:pPr marL="0" indent="0">
                        <a:buFont typeface="Arial" panose="020B0604020202020204" pitchFamily="34" charset="0"/>
                        <a:buNone/>
                      </a:pPr>
                      <a:r>
                        <a:rPr lang="en-US" sz="1600" b="1" u="none" dirty="0">
                          <a:solidFill>
                            <a:schemeClr val="tx1"/>
                          </a:solidFill>
                        </a:rPr>
                        <a:t>Payload :</a:t>
                      </a:r>
                    </a:p>
                    <a:p>
                      <a:pPr marL="285750" indent="-285750">
                        <a:buFont typeface="Arial" panose="020B0604020202020204" pitchFamily="34" charset="0"/>
                        <a:buChar char="•"/>
                      </a:pPr>
                      <a:r>
                        <a:rPr lang="en-IN" sz="1600" b="1" u="sng" dirty="0">
                          <a:solidFill>
                            <a:srgbClr val="0070C0"/>
                          </a:solidFill>
                        </a:rPr>
                        <a:t>http://3.109.217.174/</a:t>
                      </a:r>
                      <a:r>
                        <a:rPr lang="en-IN" sz="1600" b="1" u="sng" dirty="0" err="1">
                          <a:solidFill>
                            <a:srgbClr val="0070C0"/>
                          </a:solidFill>
                        </a:rPr>
                        <a:t>products.php?cat</a:t>
                      </a:r>
                      <a:r>
                        <a:rPr lang="en-IN" sz="1600" b="1" u="sng" dirty="0">
                          <a:solidFill>
                            <a:srgbClr val="0070C0"/>
                          </a:solidFill>
                        </a:rPr>
                        <a:t>=1’</a:t>
                      </a:r>
                    </a:p>
                    <a:p>
                      <a:pPr marL="0" indent="0">
                        <a:buFont typeface="Arial" panose="020B0604020202020204" pitchFamily="34" charset="0"/>
                        <a:buNone/>
                      </a:pPr>
                      <a:endParaRPr lang="en-US" sz="1600" b="1" u="sng" dirty="0">
                        <a:solidFill>
                          <a:srgbClr val="0070C0"/>
                        </a:solidFill>
                      </a:endParaRPr>
                    </a:p>
                    <a:p>
                      <a:pPr marL="0" indent="0">
                        <a:buFont typeface="Arial" panose="020B0604020202020204" pitchFamily="34" charset="0"/>
                        <a:buNone/>
                      </a:pPr>
                      <a:r>
                        <a:rPr lang="en-US" sz="1600" b="1" u="none" dirty="0">
                          <a:solidFill>
                            <a:schemeClr val="tx1"/>
                          </a:solidFill>
                        </a:rPr>
                        <a:t>Affected URL :</a:t>
                      </a:r>
                    </a:p>
                    <a:p>
                      <a:pPr marL="285750" indent="-285750">
                        <a:buFont typeface="Arial" panose="020B0604020202020204" pitchFamily="34" charset="0"/>
                        <a:buChar char="•"/>
                      </a:pPr>
                      <a:r>
                        <a:rPr lang="en-IN" sz="1600" b="1" u="sng" dirty="0">
                          <a:solidFill>
                            <a:srgbClr val="0070C0"/>
                          </a:solidFill>
                          <a:hlinkClick r:id="rId3"/>
                        </a:rPr>
                        <a:t>http://</a:t>
                      </a:r>
                      <a:r>
                        <a:rPr lang="en-IN" sz="1600" b="1" u="sng" dirty="0">
                          <a:solidFill>
                            <a:srgbClr val="0070C0"/>
                          </a:solidFill>
                          <a:hlinkClick r:id="rId3">
                            <a:extLst>
                              <a:ext uri="{A12FA001-AC4F-418D-AE19-62706E023703}">
                                <ahyp:hlinkClr xmlns:ahyp="http://schemas.microsoft.com/office/drawing/2018/hyperlinkcolor" val="tx"/>
                              </a:ext>
                            </a:extLst>
                          </a:hlinkClick>
                        </a:rPr>
                        <a:t>3.109.217.174</a:t>
                      </a:r>
                      <a:r>
                        <a:rPr lang="en-IN" sz="1600" b="1" u="sng" dirty="0">
                          <a:solidFill>
                            <a:srgbClr val="0070C0"/>
                          </a:solidFill>
                          <a:hlinkClick r:id="rId3"/>
                        </a:rPr>
                        <a:t>/search/search.php?q=socks</a:t>
                      </a:r>
                      <a:endParaRPr lang="en-IN" sz="1600" b="1" u="sng" dirty="0">
                        <a:solidFill>
                          <a:srgbClr val="0070C0"/>
                        </a:solidFill>
                      </a:endParaRPr>
                    </a:p>
                    <a:p>
                      <a:pPr marL="0" indent="0">
                        <a:buFont typeface="Arial" panose="020B0604020202020204" pitchFamily="34" charset="0"/>
                        <a:buNone/>
                      </a:pPr>
                      <a:r>
                        <a:rPr lang="en-US" sz="1600" b="1" u="none" dirty="0">
                          <a:solidFill>
                            <a:schemeClr val="tx1"/>
                          </a:solidFill>
                        </a:rPr>
                        <a:t>Affected Parameter :</a:t>
                      </a:r>
                    </a:p>
                    <a:p>
                      <a:pPr marL="285750" indent="-285750">
                        <a:buFont typeface="Arial" panose="020B0604020202020204" pitchFamily="34" charset="0"/>
                        <a:buChar char="•"/>
                      </a:pPr>
                      <a:r>
                        <a:rPr lang="en-US" sz="1600" b="1" u="none" dirty="0">
                          <a:solidFill>
                            <a:schemeClr val="tx1"/>
                          </a:solidFill>
                        </a:rPr>
                        <a:t>q  (GET parameter</a:t>
                      </a:r>
                      <a:r>
                        <a:rPr lang="en-IN" sz="1600" b="1" u="none" dirty="0">
                          <a:solidFill>
                            <a:schemeClr val="tx1"/>
                          </a:solidFill>
                        </a:rPr>
                        <a:t>)</a:t>
                      </a:r>
                    </a:p>
                    <a:p>
                      <a:pPr marL="0" indent="0">
                        <a:buFont typeface="Arial" panose="020B0604020202020204" pitchFamily="34" charset="0"/>
                        <a:buNone/>
                      </a:pPr>
                      <a:r>
                        <a:rPr lang="en-US" sz="1600" b="1" u="none" dirty="0">
                          <a:solidFill>
                            <a:schemeClr val="tx1"/>
                          </a:solidFill>
                        </a:rPr>
                        <a:t>Payload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600" b="1" u="sng" dirty="0">
                          <a:solidFill>
                            <a:srgbClr val="0070C0"/>
                          </a:solidFill>
                          <a:hlinkClick r:id="rId3"/>
                        </a:rPr>
                        <a:t>http://</a:t>
                      </a:r>
                      <a:r>
                        <a:rPr lang="en-IN" sz="1600" b="1" u="sng" dirty="0">
                          <a:solidFill>
                            <a:srgbClr val="0070C0"/>
                          </a:solidFill>
                          <a:hlinkClick r:id="rId3">
                            <a:extLst>
                              <a:ext uri="{A12FA001-AC4F-418D-AE19-62706E023703}">
                                <ahyp:hlinkClr xmlns:ahyp="http://schemas.microsoft.com/office/drawing/2018/hyperlinkcolor" val="tx"/>
                              </a:ext>
                            </a:extLst>
                          </a:hlinkClick>
                        </a:rPr>
                        <a:t>3.109.217.174</a:t>
                      </a:r>
                      <a:r>
                        <a:rPr lang="en-IN" sz="1600" b="1" u="sng" dirty="0">
                          <a:solidFill>
                            <a:srgbClr val="0070C0"/>
                          </a:solidFill>
                          <a:hlinkClick r:id="rId3"/>
                        </a:rPr>
                        <a:t>/search/</a:t>
                      </a:r>
                      <a:r>
                        <a:rPr lang="en-IN" sz="1600" b="1" u="sng" dirty="0" err="1">
                          <a:solidFill>
                            <a:srgbClr val="0070C0"/>
                          </a:solidFill>
                          <a:hlinkClick r:id="rId3"/>
                        </a:rPr>
                        <a:t>search.php?q</a:t>
                      </a:r>
                      <a:r>
                        <a:rPr lang="en-IN" sz="1600" b="1" u="sng" dirty="0">
                          <a:solidFill>
                            <a:srgbClr val="0070C0"/>
                          </a:solidFill>
                          <a:hlinkClick r:id="rId3"/>
                        </a:rPr>
                        <a:t>=socks</a:t>
                      </a:r>
                      <a:r>
                        <a:rPr lang="en-IN" sz="1600" b="1" u="sng" dirty="0">
                          <a:solidFill>
                            <a:srgbClr val="0070C0"/>
                          </a:solidFill>
                        </a:rPr>
                        <a:t>’</a:t>
                      </a:r>
                    </a:p>
                    <a:p>
                      <a:pPr marL="285750" indent="-285750">
                        <a:buFont typeface="Arial" panose="020B0604020202020204" pitchFamily="34" charset="0"/>
                        <a:buChar char="•"/>
                      </a:pPr>
                      <a:endParaRPr lang="en-US" sz="1600" b="1" u="none" dirty="0">
                        <a:solidFill>
                          <a:srgbClr val="0070C0"/>
                        </a:solidFill>
                      </a:endParaRPr>
                    </a:p>
                  </a:txBody>
                  <a:tcPr>
                    <a:solidFill>
                      <a:schemeClr val="tx2">
                        <a:lumMod val="20000"/>
                        <a:lumOff val="80000"/>
                      </a:schemeClr>
                    </a:solidFill>
                  </a:tcPr>
                </a:tc>
                <a:extLst>
                  <a:ext uri="{0D108BD9-81ED-4DB2-BD59-A6C34878D82A}">
                    <a16:rowId xmlns:a16="http://schemas.microsoft.com/office/drawing/2014/main" val="1965370913"/>
                  </a:ext>
                </a:extLst>
              </a:tr>
            </a:tbl>
          </a:graphicData>
        </a:graphic>
      </p:graphicFrame>
      <p:graphicFrame>
        <p:nvGraphicFramePr>
          <p:cNvPr id="6" name="Table 5">
            <a:extLst>
              <a:ext uri="{FF2B5EF4-FFF2-40B4-BE49-F238E27FC236}">
                <a16:creationId xmlns:a16="http://schemas.microsoft.com/office/drawing/2014/main" id="{1B8122E8-0DA9-4B52-9DB1-CDF17CA268D0}"/>
              </a:ext>
            </a:extLst>
          </p:cNvPr>
          <p:cNvGraphicFramePr>
            <a:graphicFrameLocks noGrp="1"/>
          </p:cNvGraphicFramePr>
          <p:nvPr>
            <p:extLst>
              <p:ext uri="{D42A27DB-BD31-4B8C-83A1-F6EECF244321}">
                <p14:modId xmlns:p14="http://schemas.microsoft.com/office/powerpoint/2010/main" val="1209441381"/>
              </p:ext>
            </p:extLst>
          </p:nvPr>
        </p:nvGraphicFramePr>
        <p:xfrm>
          <a:off x="569843" y="2032881"/>
          <a:ext cx="11052314" cy="504000"/>
        </p:xfrm>
        <a:graphic>
          <a:graphicData uri="http://schemas.openxmlformats.org/drawingml/2006/table">
            <a:tbl>
              <a:tblPr firstRow="1" bandRow="1">
                <a:tableStyleId>{5C22544A-7EE6-4342-B048-85BDC9FD1C3A}</a:tableStyleId>
              </a:tblPr>
              <a:tblGrid>
                <a:gridCol w="11052314">
                  <a:extLst>
                    <a:ext uri="{9D8B030D-6E8A-4147-A177-3AD203B41FA5}">
                      <a16:colId xmlns:a16="http://schemas.microsoft.com/office/drawing/2014/main" val="2607954243"/>
                    </a:ext>
                  </a:extLst>
                </a:gridCol>
              </a:tblGrid>
              <a:tr h="504000">
                <a:tc>
                  <a:txBody>
                    <a:bodyPr/>
                    <a:lstStyle/>
                    <a:p>
                      <a:endParaRPr lang="en-IN" dirty="0"/>
                    </a:p>
                  </a:txBody>
                  <a:tcPr/>
                </a:tc>
                <a:extLst>
                  <a:ext uri="{0D108BD9-81ED-4DB2-BD59-A6C34878D82A}">
                    <a16:rowId xmlns:a16="http://schemas.microsoft.com/office/drawing/2014/main" val="3549369980"/>
                  </a:ext>
                </a:extLst>
              </a:tr>
            </a:tbl>
          </a:graphicData>
        </a:graphic>
      </p:graphicFrame>
    </p:spTree>
    <p:extLst>
      <p:ext uri="{BB962C8B-B14F-4D97-AF65-F5344CB8AC3E}">
        <p14:creationId xmlns:p14="http://schemas.microsoft.com/office/powerpoint/2010/main" val="30761990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208AAD-02CC-475F-B0F3-60B273BFF8FC}"/>
              </a:ext>
            </a:extLst>
          </p:cNvPr>
          <p:cNvSpPr txBox="1"/>
          <p:nvPr/>
        </p:nvSpPr>
        <p:spPr>
          <a:xfrm>
            <a:off x="0" y="0"/>
            <a:ext cx="12192000" cy="6417141"/>
          </a:xfrm>
          <a:prstGeom prst="rect">
            <a:avLst/>
          </a:prstGeom>
          <a:noFill/>
        </p:spPr>
        <p:txBody>
          <a:bodyPr wrap="square" rtlCol="0">
            <a:spAutoFit/>
          </a:bodyPr>
          <a:lstStyle/>
          <a:p>
            <a:r>
              <a:rPr lang="en-IN" sz="3200" b="1" dirty="0"/>
              <a:t>Business Impact – High </a:t>
            </a:r>
          </a:p>
          <a:p>
            <a:endParaRPr lang="en-IN" sz="900" b="1" dirty="0"/>
          </a:p>
          <a:p>
            <a:pPr marL="285750" indent="-285750">
              <a:buFont typeface="Arial" panose="020B0604020202020204" pitchFamily="34" charset="0"/>
              <a:buChar char="•"/>
            </a:pPr>
            <a:r>
              <a:rPr lang="en-IN" dirty="0"/>
              <a:t>As attacker can inject arbitrary HTML CSS and JS via the URL, attacker can put any content  on the page like phishing pages, install malware on victim’s device and even host explicit  content that could compromise the reputation of the organisation .</a:t>
            </a:r>
          </a:p>
          <a:p>
            <a:pPr marL="285750" indent="-285750">
              <a:buFont typeface="Arial" panose="020B0604020202020204" pitchFamily="34" charset="0"/>
              <a:buChar char="•"/>
            </a:pPr>
            <a:r>
              <a:rPr lang="en-IN" dirty="0"/>
              <a:t> All attacker needs to do is send the link with the payload to the victim and victim would  see hacker controlled content on the website. As the user trusts the website, he/she will  trust the content. </a:t>
            </a:r>
          </a:p>
          <a:p>
            <a:endParaRPr lang="en-IN" dirty="0"/>
          </a:p>
          <a:p>
            <a:r>
              <a:rPr lang="en-IN" sz="3200" b="1" dirty="0"/>
              <a:t>Recommendation : </a:t>
            </a:r>
            <a:endParaRPr lang="en-IN" b="1" dirty="0"/>
          </a:p>
          <a:p>
            <a:endParaRPr lang="en-IN" sz="900" b="1" dirty="0"/>
          </a:p>
          <a:p>
            <a:r>
              <a:rPr lang="en-IN" dirty="0"/>
              <a:t>Take the following precautions: </a:t>
            </a:r>
          </a:p>
          <a:p>
            <a:pPr marL="285750" indent="-285750">
              <a:buFont typeface="Arial" panose="020B0604020202020204" pitchFamily="34" charset="0"/>
              <a:buChar char="•"/>
            </a:pPr>
            <a:r>
              <a:rPr lang="en-IN" dirty="0"/>
              <a:t>Sanitise all user input and block characters you do not want </a:t>
            </a:r>
          </a:p>
          <a:p>
            <a:pPr marL="285750" indent="-285750">
              <a:buFont typeface="Arial" panose="020B0604020202020204" pitchFamily="34" charset="0"/>
              <a:buChar char="•"/>
            </a:pPr>
            <a:r>
              <a:rPr lang="en-IN" dirty="0"/>
              <a:t>Convert special HTML characters like ‘ “ &lt; &gt; into HTML entities &amp;quot; %22 &amp;lt; &amp;gt; before printing them on the website. </a:t>
            </a:r>
          </a:p>
          <a:p>
            <a:pPr marL="285750" indent="-285750">
              <a:buFont typeface="Arial" panose="020B0604020202020204" pitchFamily="34" charset="0"/>
              <a:buChar char="•"/>
            </a:pPr>
            <a:r>
              <a:rPr lang="en-IN" dirty="0"/>
              <a:t>Apply Client Side Filters to prevent client side filters bypass. </a:t>
            </a:r>
          </a:p>
          <a:p>
            <a:pPr marL="285750" indent="-285750">
              <a:buFont typeface="Arial" panose="020B0604020202020204" pitchFamily="34" charset="0"/>
              <a:buChar char="•"/>
            </a:pPr>
            <a:endParaRPr lang="en-US" dirty="0"/>
          </a:p>
          <a:p>
            <a:endParaRPr lang="en-IN" dirty="0"/>
          </a:p>
          <a:p>
            <a:endParaRPr lang="en-IN" dirty="0"/>
          </a:p>
          <a:p>
            <a:r>
              <a:rPr lang="en-IN" sz="3200" b="1" dirty="0"/>
              <a:t>References :</a:t>
            </a:r>
          </a:p>
          <a:p>
            <a:endParaRPr lang="en-IN" sz="900" b="1" dirty="0"/>
          </a:p>
          <a:p>
            <a:pPr marL="285750" indent="-285750">
              <a:buFont typeface="Arial" panose="020B0604020202020204" pitchFamily="34" charset="0"/>
              <a:buChar char="•"/>
            </a:pPr>
            <a:r>
              <a:rPr lang="en-IN" i="1" u="sng" dirty="0">
                <a:hlinkClick r:id="rId2"/>
              </a:rPr>
              <a:t>https://www.owasp.org/index.php/Cross-site_Scripting_(XSS)</a:t>
            </a:r>
            <a:r>
              <a:rPr lang="en-IN" i="1" dirty="0">
                <a:hlinkClick r:id="rId2"/>
              </a:rPr>
              <a:t> </a:t>
            </a:r>
            <a:endParaRPr lang="en-IN" dirty="0"/>
          </a:p>
          <a:p>
            <a:pPr marL="285750" indent="-285750">
              <a:buFont typeface="Arial" panose="020B0604020202020204" pitchFamily="34" charset="0"/>
              <a:buChar char="•"/>
            </a:pPr>
            <a:r>
              <a:rPr lang="en-IN" i="1" u="sng" dirty="0">
                <a:hlinkClick r:id="rId3"/>
              </a:rPr>
              <a:t>https://en.wikipedia.org/wiki/Cross-site_scripting</a:t>
            </a:r>
            <a:r>
              <a:rPr lang="en-IN" i="1" dirty="0"/>
              <a:t> </a:t>
            </a:r>
            <a:endParaRPr lang="en-IN" dirty="0"/>
          </a:p>
          <a:p>
            <a:pPr marL="285750" indent="-285750">
              <a:buFont typeface="Arial" panose="020B0604020202020204" pitchFamily="34" charset="0"/>
              <a:buChar char="•"/>
            </a:pPr>
            <a:r>
              <a:rPr lang="en-IN" i="1" u="sng" dirty="0">
                <a:hlinkClick r:id="rId4"/>
              </a:rPr>
              <a:t>https://www.w3schools.com/html/html_entities.asp</a:t>
            </a:r>
            <a:r>
              <a:rPr lang="en-IN" i="1" dirty="0"/>
              <a:t> </a:t>
            </a:r>
            <a:endParaRPr lang="en-IN" dirty="0"/>
          </a:p>
          <a:p>
            <a:endParaRPr lang="en-IN" dirty="0"/>
          </a:p>
        </p:txBody>
      </p:sp>
    </p:spTree>
    <p:extLst>
      <p:ext uri="{BB962C8B-B14F-4D97-AF65-F5344CB8AC3E}">
        <p14:creationId xmlns:p14="http://schemas.microsoft.com/office/powerpoint/2010/main" val="9477927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4B08CA-1914-4A6C-86FC-5C1B07781011}"/>
              </a:ext>
            </a:extLst>
          </p:cNvPr>
          <p:cNvSpPr txBox="1"/>
          <p:nvPr/>
        </p:nvSpPr>
        <p:spPr>
          <a:xfrm>
            <a:off x="0" y="0"/>
            <a:ext cx="12192000" cy="861774"/>
          </a:xfrm>
          <a:prstGeom prst="rect">
            <a:avLst/>
          </a:prstGeom>
          <a:noFill/>
        </p:spPr>
        <p:txBody>
          <a:bodyPr wrap="square" rtlCol="0">
            <a:spAutoFit/>
          </a:bodyPr>
          <a:lstStyle/>
          <a:p>
            <a:r>
              <a:rPr lang="en-IN" sz="3200" b="1" dirty="0"/>
              <a:t>8 . Crypto Configuration Flaws </a:t>
            </a:r>
          </a:p>
          <a:p>
            <a:endParaRPr lang="en-IN" dirty="0"/>
          </a:p>
        </p:txBody>
      </p:sp>
      <p:graphicFrame>
        <p:nvGraphicFramePr>
          <p:cNvPr id="3" name="Table 2">
            <a:extLst>
              <a:ext uri="{FF2B5EF4-FFF2-40B4-BE49-F238E27FC236}">
                <a16:creationId xmlns:a16="http://schemas.microsoft.com/office/drawing/2014/main" id="{646626D4-2698-46DF-A43F-D5378705594D}"/>
              </a:ext>
            </a:extLst>
          </p:cNvPr>
          <p:cNvGraphicFramePr>
            <a:graphicFrameLocks noGrp="1"/>
          </p:cNvGraphicFramePr>
          <p:nvPr>
            <p:extLst>
              <p:ext uri="{D42A27DB-BD31-4B8C-83A1-F6EECF244321}">
                <p14:modId xmlns:p14="http://schemas.microsoft.com/office/powerpoint/2010/main" val="1537798745"/>
              </p:ext>
            </p:extLst>
          </p:nvPr>
        </p:nvGraphicFramePr>
        <p:xfrm>
          <a:off x="532918" y="1311838"/>
          <a:ext cx="11126164" cy="370840"/>
        </p:xfrm>
        <a:graphic>
          <a:graphicData uri="http://schemas.openxmlformats.org/drawingml/2006/table">
            <a:tbl>
              <a:tblPr firstRow="1" bandRow="1">
                <a:tableStyleId>{5C22544A-7EE6-4342-B048-85BDC9FD1C3A}</a:tableStyleId>
              </a:tblPr>
              <a:tblGrid>
                <a:gridCol w="11126164">
                  <a:extLst>
                    <a:ext uri="{9D8B030D-6E8A-4147-A177-3AD203B41FA5}">
                      <a16:colId xmlns:a16="http://schemas.microsoft.com/office/drawing/2014/main" val="4096116527"/>
                    </a:ext>
                  </a:extLst>
                </a:gridCol>
              </a:tblGrid>
              <a:tr h="370840">
                <a:tc>
                  <a:txBody>
                    <a:bodyPr/>
                    <a:lstStyle/>
                    <a:p>
                      <a:endParaRPr lang="en-IN" dirty="0"/>
                    </a:p>
                  </a:txBody>
                  <a:tcPr/>
                </a:tc>
                <a:extLst>
                  <a:ext uri="{0D108BD9-81ED-4DB2-BD59-A6C34878D82A}">
                    <a16:rowId xmlns:a16="http://schemas.microsoft.com/office/drawing/2014/main" val="1656532124"/>
                  </a:ext>
                </a:extLst>
              </a:tr>
            </a:tbl>
          </a:graphicData>
        </a:graphic>
      </p:graphicFrame>
      <p:graphicFrame>
        <p:nvGraphicFramePr>
          <p:cNvPr id="5" name="Table 4">
            <a:extLst>
              <a:ext uri="{FF2B5EF4-FFF2-40B4-BE49-F238E27FC236}">
                <a16:creationId xmlns:a16="http://schemas.microsoft.com/office/drawing/2014/main" id="{1355AACC-F42B-4191-8E10-A0586CD150AD}"/>
              </a:ext>
            </a:extLst>
          </p:cNvPr>
          <p:cNvGraphicFramePr>
            <a:graphicFrameLocks noGrp="1"/>
          </p:cNvGraphicFramePr>
          <p:nvPr>
            <p:extLst>
              <p:ext uri="{D42A27DB-BD31-4B8C-83A1-F6EECF244321}">
                <p14:modId xmlns:p14="http://schemas.microsoft.com/office/powerpoint/2010/main" val="1132429766"/>
              </p:ext>
            </p:extLst>
          </p:nvPr>
        </p:nvGraphicFramePr>
        <p:xfrm>
          <a:off x="532918" y="1682679"/>
          <a:ext cx="11126164" cy="3737460"/>
        </p:xfrm>
        <a:graphic>
          <a:graphicData uri="http://schemas.openxmlformats.org/drawingml/2006/table">
            <a:tbl>
              <a:tblPr firstRow="1" bandRow="1">
                <a:tableStyleId>{5C22544A-7EE6-4342-B048-85BDC9FD1C3A}</a:tableStyleId>
              </a:tblPr>
              <a:tblGrid>
                <a:gridCol w="3151186">
                  <a:extLst>
                    <a:ext uri="{9D8B030D-6E8A-4147-A177-3AD203B41FA5}">
                      <a16:colId xmlns:a16="http://schemas.microsoft.com/office/drawing/2014/main" val="3992957313"/>
                    </a:ext>
                  </a:extLst>
                </a:gridCol>
                <a:gridCol w="7974978">
                  <a:extLst>
                    <a:ext uri="{9D8B030D-6E8A-4147-A177-3AD203B41FA5}">
                      <a16:colId xmlns:a16="http://schemas.microsoft.com/office/drawing/2014/main" val="2890827509"/>
                    </a:ext>
                  </a:extLst>
                </a:gridCol>
              </a:tblGrid>
              <a:tr h="3737460">
                <a:tc>
                  <a:txBody>
                    <a:bodyPr/>
                    <a:lstStyle/>
                    <a:p>
                      <a:r>
                        <a:rPr lang="en-IN" sz="1800" b="1" kern="1200" dirty="0">
                          <a:solidFill>
                            <a:schemeClr val="lt1"/>
                          </a:solidFill>
                          <a:effectLst/>
                          <a:latin typeface="+mn-lt"/>
                          <a:ea typeface="+mn-ea"/>
                          <a:cs typeface="+mn-cs"/>
                        </a:rPr>
                        <a:t> </a:t>
                      </a:r>
                    </a:p>
                    <a:p>
                      <a:pPr algn="ctr"/>
                      <a:r>
                        <a:rPr lang="en-IN" sz="2400" b="1" kern="1200" dirty="0">
                          <a:solidFill>
                            <a:schemeClr val="tx1"/>
                          </a:solidFill>
                          <a:effectLst/>
                          <a:latin typeface="+mn-lt"/>
                          <a:ea typeface="+mn-ea"/>
                          <a:cs typeface="+mn-cs"/>
                        </a:rPr>
                        <a:t>Crypto </a:t>
                      </a:r>
                    </a:p>
                    <a:p>
                      <a:pPr algn="ctr"/>
                      <a:r>
                        <a:rPr lang="en-IN" sz="2400" b="1" kern="1200" dirty="0">
                          <a:solidFill>
                            <a:schemeClr val="tx1"/>
                          </a:solidFill>
                          <a:effectLst/>
                          <a:latin typeface="+mn-lt"/>
                          <a:ea typeface="+mn-ea"/>
                          <a:cs typeface="+mn-cs"/>
                        </a:rPr>
                        <a:t>Configuration  Flaw </a:t>
                      </a:r>
                    </a:p>
                    <a:p>
                      <a:pPr algn="ctr"/>
                      <a:r>
                        <a:rPr lang="en-IN" sz="2400" b="1" kern="1200" dirty="0">
                          <a:solidFill>
                            <a:schemeClr val="tx1"/>
                          </a:solidFill>
                          <a:effectLst/>
                          <a:latin typeface="+mn-lt"/>
                          <a:ea typeface="+mn-ea"/>
                          <a:cs typeface="+mn-cs"/>
                        </a:rPr>
                        <a:t>(Severe) </a:t>
                      </a:r>
                      <a:endParaRPr lang="en-IN" sz="2400" dirty="0">
                        <a:solidFill>
                          <a:schemeClr val="tx1"/>
                        </a:solidFill>
                      </a:endParaRPr>
                    </a:p>
                  </a:txBody>
                  <a:tcPr anchor="ctr">
                    <a:solidFill>
                      <a:srgbClr val="FF740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000" b="1" kern="1200" dirty="0">
                          <a:solidFill>
                            <a:schemeClr val="tx1"/>
                          </a:solidFill>
                          <a:effectLst/>
                          <a:latin typeface="+mn-lt"/>
                          <a:ea typeface="+mn-ea"/>
                          <a:cs typeface="+mn-cs"/>
                        </a:rPr>
                        <a:t>Crypto Configuration Flaws are found in the modules below.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20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kern="1200" dirty="0">
                          <a:solidFill>
                            <a:schemeClr val="tx1"/>
                          </a:solidFill>
                          <a:effectLst/>
                          <a:latin typeface="+mn-lt"/>
                          <a:ea typeface="+mn-ea"/>
                          <a:cs typeface="+mn-cs"/>
                        </a:rPr>
                        <a:t>A</a:t>
                      </a:r>
                      <a:r>
                        <a:rPr lang="en-IN" sz="2000" b="1" kern="1200" dirty="0">
                          <a:solidFill>
                            <a:schemeClr val="tx1"/>
                          </a:solidFill>
                          <a:effectLst/>
                          <a:latin typeface="+mn-lt"/>
                          <a:ea typeface="+mn-ea"/>
                          <a:cs typeface="+mn-cs"/>
                        </a:rPr>
                        <a:t>ffected URL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2000" b="0" kern="1200" dirty="0">
                          <a:solidFill>
                            <a:srgbClr val="0070C0"/>
                          </a:solidFill>
                          <a:effectLst/>
                          <a:latin typeface="+mn-lt"/>
                          <a:ea typeface="+mn-ea"/>
                          <a:cs typeface="+mn-cs"/>
                          <a:hlinkClick r:id="rId2"/>
                        </a:rPr>
                        <a:t>http://13.126.253.118/</a:t>
                      </a:r>
                      <a:r>
                        <a:rPr lang="en-IN" sz="2000" b="0" kern="1200" dirty="0">
                          <a:solidFill>
                            <a:srgbClr val="0070C0"/>
                          </a:solidFill>
                          <a:effectLst/>
                          <a:latin typeface="+mn-lt"/>
                          <a:ea typeface="+mn-ea"/>
                          <a:cs typeface="+mn-cs"/>
                        </a:rPr>
                        <a:t> </a:t>
                      </a:r>
                      <a:r>
                        <a:rPr lang="en-IN" sz="1800" b="1" kern="1200" dirty="0">
                          <a:solidFill>
                            <a:schemeClr val="tx1"/>
                          </a:solidFill>
                          <a:effectLst/>
                          <a:latin typeface="+mn-lt"/>
                          <a:ea typeface="+mn-ea"/>
                          <a:cs typeface="+mn-cs"/>
                        </a:rPr>
                        <a:t>(All the webpages ,blogs ,forum) </a:t>
                      </a:r>
                      <a:endParaRPr lang="en-IN" sz="2000" b="1" kern="1200" dirty="0">
                        <a:solidFill>
                          <a:schemeClr val="tx1"/>
                        </a:solidFill>
                        <a:effectLst/>
                        <a:latin typeface="+mn-lt"/>
                        <a:ea typeface="+mn-ea"/>
                        <a:cs typeface="+mn-cs"/>
                      </a:endParaRPr>
                    </a:p>
                    <a:p>
                      <a:endParaRPr lang="en-IN" dirty="0"/>
                    </a:p>
                  </a:txBody>
                  <a:tcPr>
                    <a:solidFill>
                      <a:schemeClr val="accent1">
                        <a:lumMod val="40000"/>
                        <a:lumOff val="60000"/>
                      </a:schemeClr>
                    </a:solidFill>
                  </a:tcPr>
                </a:tc>
                <a:extLst>
                  <a:ext uri="{0D108BD9-81ED-4DB2-BD59-A6C34878D82A}">
                    <a16:rowId xmlns:a16="http://schemas.microsoft.com/office/drawing/2014/main" val="2977036885"/>
                  </a:ext>
                </a:extLst>
              </a:tr>
            </a:tbl>
          </a:graphicData>
        </a:graphic>
      </p:graphicFrame>
    </p:spTree>
    <p:extLst>
      <p:ext uri="{BB962C8B-B14F-4D97-AF65-F5344CB8AC3E}">
        <p14:creationId xmlns:p14="http://schemas.microsoft.com/office/powerpoint/2010/main" val="40718171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A9FD96-4643-4A3A-A92F-3AA892040651}"/>
              </a:ext>
            </a:extLst>
          </p:cNvPr>
          <p:cNvSpPr txBox="1"/>
          <p:nvPr/>
        </p:nvSpPr>
        <p:spPr>
          <a:xfrm>
            <a:off x="0" y="0"/>
            <a:ext cx="12192000" cy="1169551"/>
          </a:xfrm>
          <a:prstGeom prst="rect">
            <a:avLst/>
          </a:prstGeom>
          <a:noFill/>
        </p:spPr>
        <p:txBody>
          <a:bodyPr wrap="square" rtlCol="0">
            <a:spAutoFit/>
          </a:bodyPr>
          <a:lstStyle/>
          <a:p>
            <a:r>
              <a:rPr lang="en-IN" sz="3200" b="1" dirty="0"/>
              <a:t>Observation :</a:t>
            </a:r>
          </a:p>
          <a:p>
            <a:pPr algn="just"/>
            <a:r>
              <a:rPr lang="en-IN" sz="2000" dirty="0"/>
              <a:t>Clearly all the webpages use 'http' and not 'https' which is less secure and not encrypted .</a:t>
            </a:r>
          </a:p>
          <a:p>
            <a:endParaRPr lang="en-IN" dirty="0"/>
          </a:p>
        </p:txBody>
      </p:sp>
      <p:pic>
        <p:nvPicPr>
          <p:cNvPr id="4" name="Picture 3">
            <a:extLst>
              <a:ext uri="{FF2B5EF4-FFF2-40B4-BE49-F238E27FC236}">
                <a16:creationId xmlns:a16="http://schemas.microsoft.com/office/drawing/2014/main" id="{69FF8C26-40D6-4EBD-A917-BC80B819DA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087" y="1245751"/>
            <a:ext cx="10029825" cy="49053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a:extLst>
              <a:ext uri="{FF2B5EF4-FFF2-40B4-BE49-F238E27FC236}">
                <a16:creationId xmlns:a16="http://schemas.microsoft.com/office/drawing/2014/main" id="{05B6E6D8-84C5-4DD0-8477-83ADB981E288}"/>
              </a:ext>
            </a:extLst>
          </p:cNvPr>
          <p:cNvSpPr/>
          <p:nvPr/>
        </p:nvSpPr>
        <p:spPr>
          <a:xfrm>
            <a:off x="2146852" y="1338470"/>
            <a:ext cx="251791" cy="2517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72180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D21725-C28C-4531-BC5E-AAEEC2879473}"/>
              </a:ext>
            </a:extLst>
          </p:cNvPr>
          <p:cNvSpPr txBox="1"/>
          <p:nvPr/>
        </p:nvSpPr>
        <p:spPr>
          <a:xfrm>
            <a:off x="0" y="0"/>
            <a:ext cx="12192000" cy="6524863"/>
          </a:xfrm>
          <a:prstGeom prst="rect">
            <a:avLst/>
          </a:prstGeom>
          <a:noFill/>
        </p:spPr>
        <p:txBody>
          <a:bodyPr wrap="square" rtlCol="0">
            <a:spAutoFit/>
          </a:bodyPr>
          <a:lstStyle/>
          <a:p>
            <a:endParaRPr lang="en-IN" sz="3200" b="1" dirty="0"/>
          </a:p>
          <a:p>
            <a:r>
              <a:rPr lang="en-IN" sz="3200" b="1" dirty="0"/>
              <a:t>Business Impact - High </a:t>
            </a:r>
          </a:p>
          <a:p>
            <a:r>
              <a:rPr lang="en-IN" sz="2000" dirty="0"/>
              <a:t>Security is almost halved in http providing easy man-in-the-middle attack and others which makes it easy for  attacker to go through the  data transmitted over the internet.</a:t>
            </a:r>
          </a:p>
          <a:p>
            <a:endParaRPr lang="en-IN" sz="2000" dirty="0"/>
          </a:p>
          <a:p>
            <a:r>
              <a:rPr lang="en-IN" sz="2000" dirty="0"/>
              <a:t> </a:t>
            </a:r>
          </a:p>
          <a:p>
            <a:endParaRPr lang="en-IN" sz="2000" dirty="0"/>
          </a:p>
          <a:p>
            <a:r>
              <a:rPr lang="en-IN" sz="3200" b="1" dirty="0"/>
              <a:t>Recommendation</a:t>
            </a:r>
            <a:r>
              <a:rPr lang="en-IN" b="1" dirty="0"/>
              <a:t>  </a:t>
            </a:r>
            <a:r>
              <a:rPr lang="en-IN" sz="3200" b="1" dirty="0"/>
              <a:t>:</a:t>
            </a:r>
          </a:p>
          <a:p>
            <a:endParaRPr lang="en-IN" sz="900" b="1" dirty="0"/>
          </a:p>
          <a:p>
            <a:pPr marL="285750" indent="-285750">
              <a:buFont typeface="Arial" panose="020B0604020202020204" pitchFamily="34" charset="0"/>
              <a:buChar char="•"/>
            </a:pPr>
            <a:r>
              <a:rPr lang="en-IN" sz="2000" dirty="0"/>
              <a:t>Use https instead of http as the protocol.</a:t>
            </a:r>
          </a:p>
          <a:p>
            <a:pPr marL="285750" indent="-285750">
              <a:buFont typeface="Arial" panose="020B0604020202020204" pitchFamily="34" charset="0"/>
              <a:buChar char="•"/>
            </a:pPr>
            <a:endParaRPr lang="en-US" sz="2000" dirty="0"/>
          </a:p>
          <a:p>
            <a:endParaRPr lang="en-IN" sz="2000" dirty="0"/>
          </a:p>
          <a:p>
            <a:pPr marL="285750" indent="-285750">
              <a:buFont typeface="Arial" panose="020B0604020202020204" pitchFamily="34" charset="0"/>
              <a:buChar char="•"/>
            </a:pPr>
            <a:endParaRPr lang="en-IN" sz="2000" dirty="0"/>
          </a:p>
          <a:p>
            <a:r>
              <a:rPr lang="en-IN" sz="2000" dirty="0"/>
              <a:t> </a:t>
            </a:r>
          </a:p>
          <a:p>
            <a:r>
              <a:rPr lang="en-IN" sz="3200" b="1" dirty="0"/>
              <a:t>References :</a:t>
            </a:r>
          </a:p>
          <a:p>
            <a:endParaRPr lang="en-IN" sz="900" b="1" dirty="0"/>
          </a:p>
          <a:p>
            <a:pPr marL="285750" indent="-285750">
              <a:buFont typeface="Arial" panose="020B0604020202020204" pitchFamily="34" charset="0"/>
              <a:buChar char="•"/>
            </a:pPr>
            <a:r>
              <a:rPr lang="en-IN" i="1" u="sng" dirty="0">
                <a:solidFill>
                  <a:srgbClr val="0070C0"/>
                </a:solidFill>
                <a:hlinkClick r:id="rId2">
                  <a:extLst>
                    <a:ext uri="{A12FA001-AC4F-418D-AE19-62706E023703}">
                      <ahyp:hlinkClr xmlns:ahyp="http://schemas.microsoft.com/office/drawing/2018/hyperlinkcolor" val="tx"/>
                    </a:ext>
                  </a:extLst>
                </a:hlinkClick>
              </a:rPr>
              <a:t>https://www.owasp.org/index.php/Category:Cryptographic_Vulnerability</a:t>
            </a:r>
            <a:r>
              <a:rPr lang="en-IN" i="1" dirty="0">
                <a:solidFill>
                  <a:srgbClr val="0070C0"/>
                </a:solidFill>
              </a:rPr>
              <a:t>   </a:t>
            </a:r>
            <a:endParaRPr lang="en-IN" dirty="0">
              <a:solidFill>
                <a:srgbClr val="0070C0"/>
              </a:solidFill>
            </a:endParaRPr>
          </a:p>
          <a:p>
            <a:pPr marL="285750" indent="-285750">
              <a:buFont typeface="Arial" panose="020B0604020202020204" pitchFamily="34" charset="0"/>
              <a:buChar char="•"/>
            </a:pPr>
            <a:r>
              <a:rPr lang="en-IN" i="1" u="sng" dirty="0">
                <a:solidFill>
                  <a:srgbClr val="0070C0"/>
                </a:solidFill>
                <a:hlinkClick r:id="rId3">
                  <a:extLst>
                    <a:ext uri="{A12FA001-AC4F-418D-AE19-62706E023703}">
                      <ahyp:hlinkClr xmlns:ahyp="http://schemas.microsoft.com/office/drawing/2018/hyperlinkcolor" val="tx"/>
                    </a:ext>
                  </a:extLst>
                </a:hlinkClick>
              </a:rPr>
              <a:t>https://www.w3.org/Protocols/rfc2616/rfc2616-sec15.html</a:t>
            </a:r>
            <a:r>
              <a:rPr lang="en-IN" i="1" dirty="0">
                <a:solidFill>
                  <a:srgbClr val="0070C0"/>
                </a:solidFill>
              </a:rPr>
              <a:t> </a:t>
            </a:r>
            <a:endParaRPr lang="en-IN" dirty="0">
              <a:solidFill>
                <a:srgbClr val="0070C0"/>
              </a:solidFill>
            </a:endParaRPr>
          </a:p>
          <a:p>
            <a:r>
              <a:rPr lang="en-IN" dirty="0"/>
              <a:t> </a:t>
            </a:r>
          </a:p>
          <a:p>
            <a:endParaRPr lang="en-IN" dirty="0"/>
          </a:p>
        </p:txBody>
      </p:sp>
    </p:spTree>
    <p:extLst>
      <p:ext uri="{BB962C8B-B14F-4D97-AF65-F5344CB8AC3E}">
        <p14:creationId xmlns:p14="http://schemas.microsoft.com/office/powerpoint/2010/main" val="40983607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1D7FFB-26C6-4330-AE02-C8D1EBA26B84}"/>
              </a:ext>
            </a:extLst>
          </p:cNvPr>
          <p:cNvSpPr txBox="1"/>
          <p:nvPr/>
        </p:nvSpPr>
        <p:spPr>
          <a:xfrm>
            <a:off x="0" y="-1"/>
            <a:ext cx="12192000" cy="1077218"/>
          </a:xfrm>
          <a:prstGeom prst="rect">
            <a:avLst/>
          </a:prstGeom>
          <a:noFill/>
        </p:spPr>
        <p:txBody>
          <a:bodyPr wrap="square" rtlCol="0">
            <a:spAutoFit/>
          </a:bodyPr>
          <a:lstStyle/>
          <a:p>
            <a:r>
              <a:rPr lang="en-IN" sz="3200" b="1" dirty="0"/>
              <a:t>9 . Weak Passwords </a:t>
            </a:r>
          </a:p>
          <a:p>
            <a:endParaRPr lang="en-IN" sz="3200" dirty="0"/>
          </a:p>
        </p:txBody>
      </p:sp>
      <p:graphicFrame>
        <p:nvGraphicFramePr>
          <p:cNvPr id="3" name="Table 2">
            <a:extLst>
              <a:ext uri="{FF2B5EF4-FFF2-40B4-BE49-F238E27FC236}">
                <a16:creationId xmlns:a16="http://schemas.microsoft.com/office/drawing/2014/main" id="{AD8B5A71-1A4B-4910-8299-D2B38DF3DED8}"/>
              </a:ext>
            </a:extLst>
          </p:cNvPr>
          <p:cNvGraphicFramePr>
            <a:graphicFrameLocks noGrp="1"/>
          </p:cNvGraphicFramePr>
          <p:nvPr>
            <p:extLst>
              <p:ext uri="{D42A27DB-BD31-4B8C-83A1-F6EECF244321}">
                <p14:modId xmlns:p14="http://schemas.microsoft.com/office/powerpoint/2010/main" val="33876295"/>
              </p:ext>
            </p:extLst>
          </p:nvPr>
        </p:nvGraphicFramePr>
        <p:xfrm>
          <a:off x="1073426" y="1828801"/>
          <a:ext cx="10045148" cy="3525077"/>
        </p:xfrm>
        <a:graphic>
          <a:graphicData uri="http://schemas.openxmlformats.org/drawingml/2006/table">
            <a:tbl>
              <a:tblPr firstRow="1" bandRow="1">
                <a:tableStyleId>{5C22544A-7EE6-4342-B048-85BDC9FD1C3A}</a:tableStyleId>
              </a:tblPr>
              <a:tblGrid>
                <a:gridCol w="2837527">
                  <a:extLst>
                    <a:ext uri="{9D8B030D-6E8A-4147-A177-3AD203B41FA5}">
                      <a16:colId xmlns:a16="http://schemas.microsoft.com/office/drawing/2014/main" val="3480626180"/>
                    </a:ext>
                  </a:extLst>
                </a:gridCol>
                <a:gridCol w="7207621">
                  <a:extLst>
                    <a:ext uri="{9D8B030D-6E8A-4147-A177-3AD203B41FA5}">
                      <a16:colId xmlns:a16="http://schemas.microsoft.com/office/drawing/2014/main" val="2846721797"/>
                    </a:ext>
                  </a:extLst>
                </a:gridCol>
              </a:tblGrid>
              <a:tr h="3525077">
                <a:tc>
                  <a:txBody>
                    <a:bodyPr/>
                    <a:lstStyle/>
                    <a:p>
                      <a:r>
                        <a:rPr lang="en-IN" sz="1800" b="1" kern="1200" dirty="0">
                          <a:solidFill>
                            <a:schemeClr val="lt1"/>
                          </a:solidFill>
                          <a:effectLst/>
                          <a:latin typeface="+mn-lt"/>
                          <a:ea typeface="+mn-ea"/>
                          <a:cs typeface="+mn-cs"/>
                        </a:rPr>
                        <a:t> </a:t>
                      </a:r>
                    </a:p>
                    <a:p>
                      <a:pPr algn="ctr"/>
                      <a:r>
                        <a:rPr lang="en-IN" sz="2000" b="1" kern="1200" dirty="0">
                          <a:solidFill>
                            <a:schemeClr val="tx1"/>
                          </a:solidFill>
                          <a:effectLst/>
                          <a:latin typeface="+mn-lt"/>
                          <a:ea typeface="+mn-ea"/>
                          <a:cs typeface="+mn-cs"/>
                        </a:rPr>
                        <a:t>Weak Password Flaw  </a:t>
                      </a:r>
                    </a:p>
                    <a:p>
                      <a:pPr algn="ctr"/>
                      <a:r>
                        <a:rPr lang="en-IN" sz="2000" b="1" kern="1200" dirty="0">
                          <a:solidFill>
                            <a:schemeClr val="tx1"/>
                          </a:solidFill>
                          <a:effectLst/>
                          <a:latin typeface="+mn-lt"/>
                          <a:ea typeface="+mn-ea"/>
                          <a:cs typeface="+mn-cs"/>
                        </a:rPr>
                        <a:t>(Severe) </a:t>
                      </a:r>
                      <a:endParaRPr lang="en-IN" sz="2000" dirty="0">
                        <a:solidFill>
                          <a:schemeClr val="tx1"/>
                        </a:solidFill>
                      </a:endParaRPr>
                    </a:p>
                  </a:txBody>
                  <a:tcPr anchor="ctr">
                    <a:solidFill>
                      <a:srgbClr val="FF740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000" b="1" kern="1200" dirty="0">
                          <a:solidFill>
                            <a:schemeClr val="tx1"/>
                          </a:solidFill>
                          <a:effectLst/>
                          <a:latin typeface="+mn-lt"/>
                          <a:ea typeface="+mn-ea"/>
                          <a:cs typeface="+mn-cs"/>
                        </a:rPr>
                        <a:t>Below given URLs have weak passwords.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kern="1200" dirty="0">
                          <a:solidFill>
                            <a:schemeClr val="tx1"/>
                          </a:solidFill>
                          <a:effectLst/>
                          <a:latin typeface="+mn-lt"/>
                          <a:ea typeface="+mn-ea"/>
                          <a:cs typeface="+mn-cs"/>
                        </a:rPr>
                        <a:t>A</a:t>
                      </a:r>
                      <a:r>
                        <a:rPr lang="en-IN" sz="2000" b="1" kern="1200" dirty="0">
                          <a:solidFill>
                            <a:schemeClr val="tx1"/>
                          </a:solidFill>
                          <a:effectLst/>
                          <a:latin typeface="+mn-lt"/>
                          <a:ea typeface="+mn-ea"/>
                          <a:cs typeface="+mn-cs"/>
                        </a:rPr>
                        <a:t>ffected URL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2000" b="0" u="sng" kern="1200" dirty="0">
                          <a:solidFill>
                            <a:srgbClr val="0070C0"/>
                          </a:solidFill>
                          <a:effectLst/>
                          <a:latin typeface="+mn-lt"/>
                          <a:ea typeface="+mn-ea"/>
                          <a:cs typeface="+mn-cs"/>
                          <a:hlinkClick r:id="rId2"/>
                        </a:rPr>
                        <a:t>http://13.232.29.146/userlist.txt</a:t>
                      </a:r>
                      <a:endParaRPr lang="en-IN" sz="2000" b="0" u="sng" kern="1200" dirty="0">
                        <a:solidFill>
                          <a:srgbClr val="0070C0"/>
                        </a:solidFill>
                        <a:effectLst/>
                        <a:latin typeface="+mn-l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2000" b="0" u="sng" kern="1200" dirty="0">
                          <a:solidFill>
                            <a:srgbClr val="0070C0"/>
                          </a:solidFill>
                          <a:effectLst/>
                          <a:latin typeface="+mn-lt"/>
                          <a:ea typeface="+mn-ea"/>
                          <a:cs typeface="+mn-cs"/>
                        </a:rPr>
                        <a:t>http://13.232.29.146/wondercms/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2000" b="1" kern="1200" dirty="0">
                        <a:solidFill>
                          <a:schemeClr val="tx1"/>
                        </a:solidFill>
                        <a:effectLst/>
                        <a:latin typeface="+mn-lt"/>
                        <a:ea typeface="+mn-ea"/>
                        <a:cs typeface="+mn-cs"/>
                      </a:endParaRPr>
                    </a:p>
                    <a:p>
                      <a:endParaRPr lang="en-IN" dirty="0"/>
                    </a:p>
                  </a:txBody>
                  <a:tcPr>
                    <a:solidFill>
                      <a:schemeClr val="accent1">
                        <a:lumMod val="40000"/>
                        <a:lumOff val="60000"/>
                      </a:schemeClr>
                    </a:solidFill>
                  </a:tcPr>
                </a:tc>
                <a:extLst>
                  <a:ext uri="{0D108BD9-81ED-4DB2-BD59-A6C34878D82A}">
                    <a16:rowId xmlns:a16="http://schemas.microsoft.com/office/drawing/2014/main" val="1693552652"/>
                  </a:ext>
                </a:extLst>
              </a:tr>
            </a:tbl>
          </a:graphicData>
        </a:graphic>
      </p:graphicFrame>
      <p:graphicFrame>
        <p:nvGraphicFramePr>
          <p:cNvPr id="4" name="Table 3">
            <a:extLst>
              <a:ext uri="{FF2B5EF4-FFF2-40B4-BE49-F238E27FC236}">
                <a16:creationId xmlns:a16="http://schemas.microsoft.com/office/drawing/2014/main" id="{3A92EA2D-F9AD-446E-A321-702CA2D72A48}"/>
              </a:ext>
            </a:extLst>
          </p:cNvPr>
          <p:cNvGraphicFramePr>
            <a:graphicFrameLocks noGrp="1"/>
          </p:cNvGraphicFramePr>
          <p:nvPr>
            <p:extLst>
              <p:ext uri="{D42A27DB-BD31-4B8C-83A1-F6EECF244321}">
                <p14:modId xmlns:p14="http://schemas.microsoft.com/office/powerpoint/2010/main" val="2528694660"/>
              </p:ext>
            </p:extLst>
          </p:nvPr>
        </p:nvGraphicFramePr>
        <p:xfrm>
          <a:off x="1073425" y="1457961"/>
          <a:ext cx="10045147" cy="370840"/>
        </p:xfrm>
        <a:graphic>
          <a:graphicData uri="http://schemas.openxmlformats.org/drawingml/2006/table">
            <a:tbl>
              <a:tblPr firstRow="1" bandRow="1">
                <a:tableStyleId>{5C22544A-7EE6-4342-B048-85BDC9FD1C3A}</a:tableStyleId>
              </a:tblPr>
              <a:tblGrid>
                <a:gridCol w="10045147">
                  <a:extLst>
                    <a:ext uri="{9D8B030D-6E8A-4147-A177-3AD203B41FA5}">
                      <a16:colId xmlns:a16="http://schemas.microsoft.com/office/drawing/2014/main" val="3834111199"/>
                    </a:ext>
                  </a:extLst>
                </a:gridCol>
              </a:tblGrid>
              <a:tr h="370840">
                <a:tc>
                  <a:txBody>
                    <a:bodyPr/>
                    <a:lstStyle/>
                    <a:p>
                      <a:endParaRPr lang="en-IN" dirty="0"/>
                    </a:p>
                  </a:txBody>
                  <a:tcPr/>
                </a:tc>
                <a:extLst>
                  <a:ext uri="{0D108BD9-81ED-4DB2-BD59-A6C34878D82A}">
                    <a16:rowId xmlns:a16="http://schemas.microsoft.com/office/drawing/2014/main" val="2619101786"/>
                  </a:ext>
                </a:extLst>
              </a:tr>
            </a:tbl>
          </a:graphicData>
        </a:graphic>
      </p:graphicFrame>
    </p:spTree>
    <p:extLst>
      <p:ext uri="{BB962C8B-B14F-4D97-AF65-F5344CB8AC3E}">
        <p14:creationId xmlns:p14="http://schemas.microsoft.com/office/powerpoint/2010/main" val="2039168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E9C393-5270-4088-929B-831BBF582554}"/>
              </a:ext>
            </a:extLst>
          </p:cNvPr>
          <p:cNvSpPr txBox="1"/>
          <p:nvPr/>
        </p:nvSpPr>
        <p:spPr>
          <a:xfrm>
            <a:off x="0" y="0"/>
            <a:ext cx="12192000" cy="1169551"/>
          </a:xfrm>
          <a:prstGeom prst="rect">
            <a:avLst/>
          </a:prstGeom>
          <a:noFill/>
        </p:spPr>
        <p:txBody>
          <a:bodyPr wrap="square" rtlCol="0">
            <a:spAutoFit/>
          </a:bodyPr>
          <a:lstStyle/>
          <a:p>
            <a:r>
              <a:rPr lang="en-IN" sz="3200" b="1" dirty="0"/>
              <a:t>Observation :</a:t>
            </a:r>
          </a:p>
          <a:p>
            <a:pPr marL="342900" indent="-342900">
              <a:buFont typeface="Arial" panose="020B0604020202020204" pitchFamily="34" charset="0"/>
              <a:buChar char="•"/>
            </a:pPr>
            <a:r>
              <a:rPr lang="en-IN" sz="2000" dirty="0"/>
              <a:t>The passwords of sellers and admin of blog  is very common and easily predictable. </a:t>
            </a:r>
          </a:p>
          <a:p>
            <a:endParaRPr lang="en-IN" dirty="0"/>
          </a:p>
        </p:txBody>
      </p:sp>
      <p:pic>
        <p:nvPicPr>
          <p:cNvPr id="4" name="Picture 3">
            <a:extLst>
              <a:ext uri="{FF2B5EF4-FFF2-40B4-BE49-F238E27FC236}">
                <a16:creationId xmlns:a16="http://schemas.microsoft.com/office/drawing/2014/main" id="{6C7CED90-3B4C-40C1-BA41-3ADB05F796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5467" y="1385680"/>
            <a:ext cx="4352925" cy="14097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291A7364-C74C-46DB-B900-55FD8E468E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4636" y="3276807"/>
            <a:ext cx="6924675" cy="29813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063847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6C207F-D9C0-4902-9C43-B1A99EF3C64A}"/>
              </a:ext>
            </a:extLst>
          </p:cNvPr>
          <p:cNvSpPr txBox="1"/>
          <p:nvPr/>
        </p:nvSpPr>
        <p:spPr>
          <a:xfrm>
            <a:off x="0" y="0"/>
            <a:ext cx="12192000" cy="6001643"/>
          </a:xfrm>
          <a:prstGeom prst="rect">
            <a:avLst/>
          </a:prstGeom>
          <a:noFill/>
        </p:spPr>
        <p:txBody>
          <a:bodyPr wrap="square" rtlCol="0">
            <a:spAutoFit/>
          </a:bodyPr>
          <a:lstStyle/>
          <a:p>
            <a:r>
              <a:rPr lang="en-IN" sz="3200" b="1" dirty="0"/>
              <a:t>Business Impact - High </a:t>
            </a:r>
          </a:p>
          <a:p>
            <a:pPr marL="285750" indent="-285750">
              <a:buFont typeface="Arial" panose="020B0604020202020204" pitchFamily="34" charset="0"/>
              <a:buChar char="•"/>
            </a:pPr>
            <a:r>
              <a:rPr lang="en-IN" dirty="0"/>
              <a:t>Easy, default and common passwords make it easy for attackers to gain access to their accounts illegal use of them and can harm the website to any extent after getting logged into privileged accounts.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IN" dirty="0"/>
          </a:p>
          <a:p>
            <a:r>
              <a:rPr lang="en-IN" b="1" dirty="0"/>
              <a:t> </a:t>
            </a:r>
            <a:r>
              <a:rPr lang="en-IN" sz="3200" b="1" dirty="0"/>
              <a:t>Recommendation </a:t>
            </a:r>
          </a:p>
          <a:p>
            <a:pPr marL="285750" indent="-285750">
              <a:buFont typeface="Arial" panose="020B0604020202020204" pitchFamily="34" charset="0"/>
              <a:buChar char="•"/>
            </a:pPr>
            <a:r>
              <a:rPr lang="en-IN" dirty="0"/>
              <a:t>There should be password strength check at every creation of an account. </a:t>
            </a:r>
          </a:p>
          <a:p>
            <a:pPr marL="285750" indent="-285750">
              <a:buFont typeface="Arial" panose="020B0604020202020204" pitchFamily="34" charset="0"/>
              <a:buChar char="•"/>
            </a:pPr>
            <a:r>
              <a:rPr lang="en-IN" dirty="0"/>
              <a:t>There must be a minimum of 8 characters long password with a mixture of numbers ,alphanumeric ,special  characters ,etc. </a:t>
            </a:r>
          </a:p>
          <a:p>
            <a:pPr marL="285750" indent="-285750">
              <a:buFont typeface="Arial" panose="020B0604020202020204" pitchFamily="34" charset="0"/>
              <a:buChar char="•"/>
            </a:pPr>
            <a:r>
              <a:rPr lang="en-IN" dirty="0"/>
              <a:t>There should be no repetition of password ,neither on change nor reset. </a:t>
            </a:r>
          </a:p>
          <a:p>
            <a:pPr marL="285750" indent="-285750">
              <a:buFont typeface="Arial" panose="020B0604020202020204" pitchFamily="34" charset="0"/>
              <a:buChar char="•"/>
            </a:pPr>
            <a:r>
              <a:rPr lang="en-IN" dirty="0"/>
              <a:t>The password should not be stored on the web, rather should be hashed and stored. </a:t>
            </a:r>
          </a:p>
          <a:p>
            <a:r>
              <a:rPr lang="en-IN" dirty="0"/>
              <a:t> </a:t>
            </a:r>
          </a:p>
          <a:p>
            <a:endParaRPr lang="en-US" dirty="0"/>
          </a:p>
          <a:p>
            <a:endParaRPr lang="en-US" dirty="0"/>
          </a:p>
          <a:p>
            <a:endParaRPr lang="en-IN" dirty="0"/>
          </a:p>
          <a:p>
            <a:r>
              <a:rPr lang="en-IN" sz="3200" b="1" dirty="0"/>
              <a:t>References </a:t>
            </a:r>
          </a:p>
          <a:p>
            <a:pPr marL="285750" indent="-285750">
              <a:buFont typeface="Arial" panose="020B0604020202020204" pitchFamily="34" charset="0"/>
              <a:buChar char="•"/>
            </a:pPr>
            <a:r>
              <a:rPr lang="en-IN" i="1" u="sng" dirty="0">
                <a:hlinkClick r:id="rId2"/>
              </a:rPr>
              <a:t>https://www.acunetix.com/blog/articles/weak-password-vulnerability-common-think/</a:t>
            </a:r>
            <a:r>
              <a:rPr lang="en-IN" i="1" dirty="0"/>
              <a:t> </a:t>
            </a:r>
            <a:endParaRPr lang="en-IN" dirty="0"/>
          </a:p>
          <a:p>
            <a:pPr marL="285750" indent="-285750">
              <a:buFont typeface="Arial" panose="020B0604020202020204" pitchFamily="34" charset="0"/>
              <a:buChar char="•"/>
            </a:pPr>
            <a:r>
              <a:rPr lang="en-IN" i="1" u="sng" dirty="0">
                <a:hlinkClick r:id="rId3"/>
              </a:rPr>
              <a:t>https://www.owasp.org/index.php/Testing_for_Weak_password_policy_(OTG-AUTHN-007)</a:t>
            </a:r>
            <a:r>
              <a:rPr lang="en-IN" i="1" dirty="0"/>
              <a:t> </a:t>
            </a:r>
            <a:endParaRPr lang="en-IN" dirty="0"/>
          </a:p>
          <a:p>
            <a:endParaRPr lang="en-IN" dirty="0"/>
          </a:p>
        </p:txBody>
      </p:sp>
    </p:spTree>
    <p:extLst>
      <p:ext uri="{BB962C8B-B14F-4D97-AF65-F5344CB8AC3E}">
        <p14:creationId xmlns:p14="http://schemas.microsoft.com/office/powerpoint/2010/main" val="11100042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66FDE-C54A-4B53-B85B-DF757B50FE65}"/>
              </a:ext>
            </a:extLst>
          </p:cNvPr>
          <p:cNvSpPr txBox="1"/>
          <p:nvPr/>
        </p:nvSpPr>
        <p:spPr>
          <a:xfrm>
            <a:off x="0" y="0"/>
            <a:ext cx="12192000" cy="861774"/>
          </a:xfrm>
          <a:prstGeom prst="rect">
            <a:avLst/>
          </a:prstGeom>
          <a:noFill/>
        </p:spPr>
        <p:txBody>
          <a:bodyPr wrap="square" rtlCol="0">
            <a:spAutoFit/>
          </a:bodyPr>
          <a:lstStyle/>
          <a:p>
            <a:r>
              <a:rPr lang="en-IN" sz="3200" b="1" dirty="0"/>
              <a:t>10. Unauthorised availability of Details </a:t>
            </a:r>
          </a:p>
          <a:p>
            <a:endParaRPr lang="en-IN" dirty="0"/>
          </a:p>
        </p:txBody>
      </p:sp>
      <p:graphicFrame>
        <p:nvGraphicFramePr>
          <p:cNvPr id="6" name="Table 5">
            <a:extLst>
              <a:ext uri="{FF2B5EF4-FFF2-40B4-BE49-F238E27FC236}">
                <a16:creationId xmlns:a16="http://schemas.microsoft.com/office/drawing/2014/main" id="{914132BE-5156-414A-84B6-8F9DCF7E61C7}"/>
              </a:ext>
            </a:extLst>
          </p:cNvPr>
          <p:cNvGraphicFramePr>
            <a:graphicFrameLocks noGrp="1"/>
          </p:cNvGraphicFramePr>
          <p:nvPr>
            <p:extLst>
              <p:ext uri="{D42A27DB-BD31-4B8C-83A1-F6EECF244321}">
                <p14:modId xmlns:p14="http://schemas.microsoft.com/office/powerpoint/2010/main" val="3213172231"/>
              </p:ext>
            </p:extLst>
          </p:nvPr>
        </p:nvGraphicFramePr>
        <p:xfrm>
          <a:off x="556591" y="1289731"/>
          <a:ext cx="11078818" cy="370840"/>
        </p:xfrm>
        <a:graphic>
          <a:graphicData uri="http://schemas.openxmlformats.org/drawingml/2006/table">
            <a:tbl>
              <a:tblPr firstRow="1" bandRow="1">
                <a:tableStyleId>{5C22544A-7EE6-4342-B048-85BDC9FD1C3A}</a:tableStyleId>
              </a:tblPr>
              <a:tblGrid>
                <a:gridCol w="11078818">
                  <a:extLst>
                    <a:ext uri="{9D8B030D-6E8A-4147-A177-3AD203B41FA5}">
                      <a16:colId xmlns:a16="http://schemas.microsoft.com/office/drawing/2014/main" val="2569388014"/>
                    </a:ext>
                  </a:extLst>
                </a:gridCol>
              </a:tblGrid>
              <a:tr h="370840">
                <a:tc>
                  <a:txBody>
                    <a:bodyPr/>
                    <a:lstStyle/>
                    <a:p>
                      <a:endParaRPr lang="en-IN" dirty="0"/>
                    </a:p>
                  </a:txBody>
                  <a:tcPr/>
                </a:tc>
                <a:extLst>
                  <a:ext uri="{0D108BD9-81ED-4DB2-BD59-A6C34878D82A}">
                    <a16:rowId xmlns:a16="http://schemas.microsoft.com/office/drawing/2014/main" val="2912550046"/>
                  </a:ext>
                </a:extLst>
              </a:tr>
            </a:tbl>
          </a:graphicData>
        </a:graphic>
      </p:graphicFrame>
      <p:graphicFrame>
        <p:nvGraphicFramePr>
          <p:cNvPr id="7" name="Table 6">
            <a:extLst>
              <a:ext uri="{FF2B5EF4-FFF2-40B4-BE49-F238E27FC236}">
                <a16:creationId xmlns:a16="http://schemas.microsoft.com/office/drawing/2014/main" id="{E4F30648-DB56-4029-BC1A-035C0C86BD6A}"/>
              </a:ext>
            </a:extLst>
          </p:cNvPr>
          <p:cNvGraphicFramePr>
            <a:graphicFrameLocks noGrp="1"/>
          </p:cNvGraphicFramePr>
          <p:nvPr>
            <p:extLst>
              <p:ext uri="{D42A27DB-BD31-4B8C-83A1-F6EECF244321}">
                <p14:modId xmlns:p14="http://schemas.microsoft.com/office/powerpoint/2010/main" val="4005250039"/>
              </p:ext>
            </p:extLst>
          </p:nvPr>
        </p:nvGraphicFramePr>
        <p:xfrm>
          <a:off x="556591" y="1660571"/>
          <a:ext cx="11092069" cy="4766734"/>
        </p:xfrm>
        <a:graphic>
          <a:graphicData uri="http://schemas.openxmlformats.org/drawingml/2006/table">
            <a:tbl>
              <a:tblPr firstRow="1" bandRow="1">
                <a:tableStyleId>{5C22544A-7EE6-4342-B048-85BDC9FD1C3A}</a:tableStyleId>
              </a:tblPr>
              <a:tblGrid>
                <a:gridCol w="3067697">
                  <a:extLst>
                    <a:ext uri="{9D8B030D-6E8A-4147-A177-3AD203B41FA5}">
                      <a16:colId xmlns:a16="http://schemas.microsoft.com/office/drawing/2014/main" val="4065366399"/>
                    </a:ext>
                  </a:extLst>
                </a:gridCol>
                <a:gridCol w="8024372">
                  <a:extLst>
                    <a:ext uri="{9D8B030D-6E8A-4147-A177-3AD203B41FA5}">
                      <a16:colId xmlns:a16="http://schemas.microsoft.com/office/drawing/2014/main" val="2487843228"/>
                    </a:ext>
                  </a:extLst>
                </a:gridCol>
              </a:tblGrid>
              <a:tr h="4766734">
                <a:tc>
                  <a:txBody>
                    <a:bodyPr/>
                    <a:lstStyle/>
                    <a:p>
                      <a:pPr algn="ctr"/>
                      <a:r>
                        <a:rPr lang="en-IN" sz="2400" b="1" dirty="0">
                          <a:solidFill>
                            <a:schemeClr val="tx1"/>
                          </a:solidFill>
                        </a:rPr>
                        <a:t>Unauthorised availability of Details (Severe) </a:t>
                      </a:r>
                      <a:endParaRPr lang="en-IN" sz="2400" dirty="0">
                        <a:solidFill>
                          <a:schemeClr val="tx1"/>
                        </a:solidFill>
                      </a:endParaRPr>
                    </a:p>
                  </a:txBody>
                  <a:tcPr anchor="ctr">
                    <a:solidFill>
                      <a:srgbClr val="FF740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chemeClr val="tx1"/>
                          </a:solidFill>
                          <a:effectLst/>
                          <a:latin typeface="+mn-lt"/>
                          <a:ea typeface="+mn-ea"/>
                          <a:cs typeface="+mn-cs"/>
                        </a:rPr>
                        <a:t>The Show My Orders module is vulnerable from an Insecure Direct Object Reference (IDOR) that  allows attacker see to anyone's user details.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kern="1200" dirty="0">
                          <a:solidFill>
                            <a:schemeClr val="tx1"/>
                          </a:solidFill>
                          <a:effectLst/>
                          <a:latin typeface="+mn-lt"/>
                          <a:ea typeface="+mn-ea"/>
                          <a:cs typeface="+mn-cs"/>
                        </a:rPr>
                        <a:t>Affected URL :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b="0" u="sng" kern="1200" dirty="0">
                          <a:solidFill>
                            <a:srgbClr val="0070C0"/>
                          </a:solidFill>
                          <a:effectLst/>
                          <a:latin typeface="+mn-lt"/>
                          <a:ea typeface="+mn-ea"/>
                          <a:cs typeface="+mn-cs"/>
                        </a:rPr>
                        <a:t>http://13.232.29.146/orders/orders.php?customer=16</a:t>
                      </a:r>
                    </a:p>
                    <a:p>
                      <a:r>
                        <a:rPr lang="en-IN" sz="1800" b="1" kern="1200" dirty="0">
                          <a:solidFill>
                            <a:schemeClr val="tx1"/>
                          </a:solidFill>
                          <a:effectLst/>
                          <a:latin typeface="+mn-lt"/>
                          <a:ea typeface="+mn-ea"/>
                          <a:cs typeface="+mn-cs"/>
                        </a:rPr>
                        <a:t>Affected Parameters : </a:t>
                      </a:r>
                    </a:p>
                    <a:p>
                      <a:pPr marL="285750" lvl="0" indent="-285750" fontAlgn="base">
                        <a:buFont typeface="Arial" panose="020B0604020202020204" pitchFamily="34" charset="0"/>
                        <a:buChar char="•"/>
                      </a:pPr>
                      <a:r>
                        <a:rPr lang="en-IN" sz="1800" b="0" u="none" strike="noStrike" kern="1200" dirty="0">
                          <a:solidFill>
                            <a:schemeClr val="tx1"/>
                          </a:solidFill>
                          <a:effectLst/>
                          <a:latin typeface="+mn-lt"/>
                          <a:ea typeface="+mn-ea"/>
                          <a:cs typeface="+mn-cs"/>
                        </a:rPr>
                        <a:t>customer (GET parameters) </a:t>
                      </a:r>
                    </a:p>
                    <a:p>
                      <a:r>
                        <a:rPr lang="en-IN" sz="1800" b="1" kern="1200" dirty="0">
                          <a:solidFill>
                            <a:schemeClr val="tx1"/>
                          </a:solidFill>
                          <a:effectLst/>
                          <a:latin typeface="+mn-lt"/>
                          <a:ea typeface="+mn-ea"/>
                          <a:cs typeface="+mn-cs"/>
                        </a:rPr>
                        <a:t>Payload used: </a:t>
                      </a:r>
                    </a:p>
                    <a:p>
                      <a:pPr marL="285750" indent="-285750">
                        <a:buFont typeface="Arial" panose="020B0604020202020204" pitchFamily="34" charset="0"/>
                        <a:buChar char="•"/>
                      </a:pPr>
                      <a:r>
                        <a:rPr lang="en-IN" sz="1800" b="0" u="sng" kern="1200" dirty="0">
                          <a:solidFill>
                            <a:srgbClr val="0070C0"/>
                          </a:solidFill>
                          <a:effectLst/>
                          <a:latin typeface="+mn-lt"/>
                          <a:ea typeface="+mn-ea"/>
                          <a:cs typeface="+mn-cs"/>
                        </a:rPr>
                        <a:t>http://13.232.29.146</a:t>
                      </a:r>
                      <a:r>
                        <a:rPr lang="en-IN" sz="1800" b="0" u="sng" kern="1200" dirty="0">
                          <a:solidFill>
                            <a:srgbClr val="0070C0"/>
                          </a:solidFill>
                          <a:effectLst/>
                          <a:latin typeface="+mn-lt"/>
                          <a:ea typeface="+mn-ea"/>
                          <a:cs typeface="+mn-cs"/>
                          <a:hlinkClick r:id="rId2">
                            <a:extLst>
                              <a:ext uri="{A12FA001-AC4F-418D-AE19-62706E023703}">
                                <ahyp:hlinkClr xmlns:ahyp="http://schemas.microsoft.com/office/drawing/2018/hyperlinkcolor" val="tx"/>
                              </a:ext>
                            </a:extLst>
                          </a:hlinkClick>
                        </a:rPr>
                        <a:t>/orders/orders.php?customer=3</a:t>
                      </a:r>
                      <a:r>
                        <a:rPr lang="en-IN" sz="1800" b="1" kern="1200" dirty="0">
                          <a:solidFill>
                            <a:schemeClr val="lt1"/>
                          </a:solidFill>
                          <a:effectLst/>
                          <a:latin typeface="+mn-lt"/>
                          <a:ea typeface="+mn-ea"/>
                          <a:cs typeface="+mn-cs"/>
                        </a:rPr>
                        <a:t> </a:t>
                      </a:r>
                    </a:p>
                    <a:p>
                      <a:pPr marL="0" indent="0">
                        <a:buFont typeface="Arial" panose="020B0604020202020204" pitchFamily="34" charset="0"/>
                        <a:buNone/>
                      </a:pPr>
                      <a:endParaRPr lang="en-IN" sz="1800" b="1" kern="1200" dirty="0">
                        <a:solidFill>
                          <a:schemeClr val="lt1"/>
                        </a:solidFill>
                        <a:effectLst/>
                        <a:latin typeface="+mn-lt"/>
                        <a:ea typeface="+mn-ea"/>
                        <a:cs typeface="+mn-cs"/>
                      </a:endParaRPr>
                    </a:p>
                    <a:p>
                      <a:pPr marL="0" indent="0">
                        <a:buFont typeface="Arial" panose="020B0604020202020204" pitchFamily="34" charset="0"/>
                        <a:buNone/>
                      </a:pPr>
                      <a:r>
                        <a:rPr lang="en-IN" sz="1800" b="1" kern="1200" dirty="0">
                          <a:solidFill>
                            <a:schemeClr val="tx1"/>
                          </a:solidFill>
                          <a:effectLst/>
                          <a:latin typeface="+mn-lt"/>
                          <a:ea typeface="+mn-ea"/>
                          <a:cs typeface="+mn-cs"/>
                        </a:rPr>
                        <a:t>Similarly other vulnerable URLs are given below</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b="0" u="sng" kern="1200" dirty="0">
                          <a:solidFill>
                            <a:srgbClr val="0070C0"/>
                          </a:solidFill>
                          <a:effectLst/>
                          <a:latin typeface="+mn-lt"/>
                          <a:ea typeface="+mn-ea"/>
                          <a:cs typeface="+mn-cs"/>
                        </a:rPr>
                        <a:t>http://13.232.29.146/orders/orders.php?customer=2</a:t>
                      </a:r>
                      <a:endParaRPr lang="en-IN" sz="1800" b="1" kern="1200" dirty="0">
                        <a:solidFill>
                          <a:schemeClr val="lt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b="0" u="sng" kern="1200" dirty="0">
                          <a:solidFill>
                            <a:srgbClr val="0070C0"/>
                          </a:solidFill>
                          <a:effectLst/>
                          <a:latin typeface="+mn-lt"/>
                          <a:ea typeface="+mn-ea"/>
                          <a:cs typeface="+mn-cs"/>
                        </a:rPr>
                        <a:t>http://13.232.29.146/orders/orders.php?customer=13</a:t>
                      </a:r>
                      <a:r>
                        <a:rPr lang="en-IN" sz="1800" b="1" kern="1200" dirty="0">
                          <a:solidFill>
                            <a:schemeClr val="lt1"/>
                          </a:solidFill>
                          <a:effectLst/>
                          <a:latin typeface="+mn-lt"/>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b="0" u="sng" kern="1200" dirty="0">
                          <a:solidFill>
                            <a:srgbClr val="0070C0"/>
                          </a:solidFill>
                          <a:effectLst/>
                          <a:latin typeface="+mn-lt"/>
                          <a:ea typeface="+mn-ea"/>
                          <a:cs typeface="+mn-cs"/>
                        </a:rPr>
                        <a:t>http://13.232.29.146/orders/orders.php?customer=14</a:t>
                      </a:r>
                      <a:endParaRPr lang="en-IN" sz="1800" b="1" kern="1200" dirty="0">
                        <a:solidFill>
                          <a:schemeClr val="lt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b="0" u="sng" kern="1200" dirty="0">
                          <a:solidFill>
                            <a:srgbClr val="0070C0"/>
                          </a:solidFill>
                          <a:effectLst/>
                          <a:latin typeface="+mn-lt"/>
                          <a:ea typeface="+mn-ea"/>
                          <a:cs typeface="+mn-cs"/>
                        </a:rPr>
                        <a:t>http://13.232.29.146/orders/orders.php?customer=5</a:t>
                      </a:r>
                      <a:r>
                        <a:rPr lang="en-IN" sz="1800" b="1" kern="1200" dirty="0">
                          <a:solidFill>
                            <a:schemeClr val="lt1"/>
                          </a:solidFill>
                          <a:effectLst/>
                          <a:latin typeface="+mn-lt"/>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b="0" u="sng" kern="1200" dirty="0">
                          <a:solidFill>
                            <a:srgbClr val="0070C0"/>
                          </a:solidFill>
                          <a:effectLst/>
                          <a:latin typeface="+mn-lt"/>
                          <a:ea typeface="+mn-ea"/>
                          <a:cs typeface="+mn-cs"/>
                        </a:rPr>
                        <a:t>http://13.232.29.146/orders/orders.php?customer=8</a:t>
                      </a:r>
                      <a:r>
                        <a:rPr lang="en-IN" sz="1800" b="1" kern="1200" dirty="0">
                          <a:solidFill>
                            <a:schemeClr val="lt1"/>
                          </a:solidFill>
                          <a:effectLst/>
                          <a:latin typeface="+mn-lt"/>
                          <a:ea typeface="+mn-ea"/>
                          <a:cs typeface="+mn-cs"/>
                        </a:rPr>
                        <a:t> </a:t>
                      </a:r>
                    </a:p>
                    <a:p>
                      <a:pPr marL="285750" indent="-285750">
                        <a:buFont typeface="Arial" panose="020B0604020202020204" pitchFamily="34" charset="0"/>
                        <a:buChar char="•"/>
                      </a:pPr>
                      <a:endParaRPr lang="en-IN" sz="1800" b="0" u="none" strike="noStrike" kern="1200" dirty="0">
                        <a:solidFill>
                          <a:schemeClr val="tx1"/>
                        </a:solidFill>
                        <a:effectLst/>
                        <a:latin typeface="+mn-lt"/>
                        <a:ea typeface="+mn-ea"/>
                        <a:cs typeface="+mn-cs"/>
                      </a:endParaRPr>
                    </a:p>
                    <a:p>
                      <a:endParaRPr lang="en-IN" dirty="0"/>
                    </a:p>
                  </a:txBody>
                  <a:tcPr>
                    <a:solidFill>
                      <a:schemeClr val="accent1">
                        <a:lumMod val="40000"/>
                        <a:lumOff val="60000"/>
                      </a:schemeClr>
                    </a:solidFill>
                  </a:tcPr>
                </a:tc>
                <a:extLst>
                  <a:ext uri="{0D108BD9-81ED-4DB2-BD59-A6C34878D82A}">
                    <a16:rowId xmlns:a16="http://schemas.microsoft.com/office/drawing/2014/main" val="2968742906"/>
                  </a:ext>
                </a:extLst>
              </a:tr>
            </a:tbl>
          </a:graphicData>
        </a:graphic>
      </p:graphicFrame>
    </p:spTree>
    <p:extLst>
      <p:ext uri="{BB962C8B-B14F-4D97-AF65-F5344CB8AC3E}">
        <p14:creationId xmlns:p14="http://schemas.microsoft.com/office/powerpoint/2010/main" val="2624391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5A8AD22-D16D-4F63-9137-08207808E216}"/>
              </a:ext>
            </a:extLst>
          </p:cNvPr>
          <p:cNvGraphicFramePr>
            <a:graphicFrameLocks noGrp="1"/>
          </p:cNvGraphicFramePr>
          <p:nvPr>
            <p:extLst>
              <p:ext uri="{D42A27DB-BD31-4B8C-83A1-F6EECF244321}">
                <p14:modId xmlns:p14="http://schemas.microsoft.com/office/powerpoint/2010/main" val="3441048872"/>
              </p:ext>
            </p:extLst>
          </p:nvPr>
        </p:nvGraphicFramePr>
        <p:xfrm>
          <a:off x="556591" y="1660571"/>
          <a:ext cx="11092069" cy="4766734"/>
        </p:xfrm>
        <a:graphic>
          <a:graphicData uri="http://schemas.openxmlformats.org/drawingml/2006/table">
            <a:tbl>
              <a:tblPr firstRow="1" bandRow="1">
                <a:tableStyleId>{5C22544A-7EE6-4342-B048-85BDC9FD1C3A}</a:tableStyleId>
              </a:tblPr>
              <a:tblGrid>
                <a:gridCol w="3067697">
                  <a:extLst>
                    <a:ext uri="{9D8B030D-6E8A-4147-A177-3AD203B41FA5}">
                      <a16:colId xmlns:a16="http://schemas.microsoft.com/office/drawing/2014/main" val="4065366399"/>
                    </a:ext>
                  </a:extLst>
                </a:gridCol>
                <a:gridCol w="8024372">
                  <a:extLst>
                    <a:ext uri="{9D8B030D-6E8A-4147-A177-3AD203B41FA5}">
                      <a16:colId xmlns:a16="http://schemas.microsoft.com/office/drawing/2014/main" val="2487843228"/>
                    </a:ext>
                  </a:extLst>
                </a:gridCol>
              </a:tblGrid>
              <a:tr h="4766734">
                <a:tc>
                  <a:txBody>
                    <a:bodyPr/>
                    <a:lstStyle/>
                    <a:p>
                      <a:pPr algn="ctr"/>
                      <a:r>
                        <a:rPr lang="en-IN" sz="2400" b="1" dirty="0">
                          <a:solidFill>
                            <a:schemeClr val="tx1"/>
                          </a:solidFill>
                        </a:rPr>
                        <a:t>Unauthorised availability of Details (Severe) </a:t>
                      </a:r>
                      <a:endParaRPr lang="en-IN" sz="2400" dirty="0">
                        <a:solidFill>
                          <a:schemeClr val="tx1"/>
                        </a:solidFill>
                      </a:endParaRPr>
                    </a:p>
                  </a:txBody>
                  <a:tcPr anchor="ctr">
                    <a:solidFill>
                      <a:srgbClr val="FF7401"/>
                    </a:solidFill>
                  </a:tcPr>
                </a:tc>
                <a:tc>
                  <a:txBody>
                    <a:bodyPr/>
                    <a:lstStyle/>
                    <a:p>
                      <a:r>
                        <a:rPr lang="en-IN" sz="1800" b="0" kern="1200" dirty="0">
                          <a:solidFill>
                            <a:schemeClr val="tx1"/>
                          </a:solidFill>
                          <a:effectLst/>
                          <a:latin typeface="+mn-lt"/>
                          <a:ea typeface="+mn-ea"/>
                          <a:cs typeface="+mn-cs"/>
                        </a:rPr>
                        <a:t>The Show My Orders module is vulnerable from an Insecure Direct Object Reference  (IDOR) that allows attacker see to anyone's Bill details .</a:t>
                      </a:r>
                    </a:p>
                    <a:p>
                      <a:endParaRPr lang="en-IN" sz="18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kern="1200" dirty="0">
                          <a:solidFill>
                            <a:schemeClr val="tx1"/>
                          </a:solidFill>
                          <a:effectLst/>
                          <a:latin typeface="+mn-lt"/>
                          <a:ea typeface="+mn-ea"/>
                          <a:cs typeface="+mn-cs"/>
                        </a:rPr>
                        <a:t>Affected URL : </a:t>
                      </a:r>
                    </a:p>
                    <a:p>
                      <a:pPr marL="285750" indent="-285750">
                        <a:buFont typeface="Arial" panose="020B0604020202020204" pitchFamily="34" charset="0"/>
                        <a:buChar char="•"/>
                      </a:pPr>
                      <a:r>
                        <a:rPr lang="en-US" sz="1800" b="0" u="sng" kern="1200" dirty="0">
                          <a:solidFill>
                            <a:srgbClr val="0070C0"/>
                          </a:solidFill>
                          <a:effectLst/>
                          <a:latin typeface="+mn-lt"/>
                          <a:ea typeface="+mn-ea"/>
                          <a:cs typeface="+mn-cs"/>
                          <a:hlinkClick r:id="rId2"/>
                        </a:rPr>
                        <a:t>http://13.232.29.146/profile/16/edit/</a:t>
                      </a:r>
                      <a:endParaRPr lang="en-US" sz="1800" b="0" u="sng" kern="1200" dirty="0">
                        <a:solidFill>
                          <a:srgbClr val="0070C0"/>
                        </a:solidFill>
                        <a:effectLst/>
                        <a:latin typeface="+mn-lt"/>
                        <a:ea typeface="+mn-ea"/>
                        <a:cs typeface="+mn-cs"/>
                      </a:endParaRPr>
                    </a:p>
                    <a:p>
                      <a:pPr marL="0" indent="0">
                        <a:buFont typeface="Arial" panose="020B0604020202020204" pitchFamily="34" charset="0"/>
                        <a:buNone/>
                      </a:pPr>
                      <a:endParaRPr lang="en-US" sz="1800" b="0" u="sng" kern="1200" dirty="0">
                        <a:solidFill>
                          <a:srgbClr val="0070C0"/>
                        </a:solidFill>
                        <a:effectLst/>
                        <a:latin typeface="+mn-lt"/>
                        <a:ea typeface="+mn-ea"/>
                        <a:cs typeface="+mn-cs"/>
                      </a:endParaRPr>
                    </a:p>
                    <a:p>
                      <a:r>
                        <a:rPr lang="en-IN" sz="1800" b="1" kern="1200" dirty="0">
                          <a:solidFill>
                            <a:schemeClr val="tx1"/>
                          </a:solidFill>
                          <a:effectLst/>
                          <a:latin typeface="+mn-lt"/>
                          <a:ea typeface="+mn-ea"/>
                          <a:cs typeface="+mn-cs"/>
                        </a:rPr>
                        <a:t>Affected Parameters : </a:t>
                      </a:r>
                    </a:p>
                    <a:p>
                      <a:pPr marL="285750" lvl="0" indent="-285750" fontAlgn="base">
                        <a:buFont typeface="Arial" panose="020B0604020202020204" pitchFamily="34" charset="0"/>
                        <a:buChar char="•"/>
                      </a:pPr>
                      <a:r>
                        <a:rPr lang="en-IN" sz="1800" b="0" u="none" strike="noStrike" kern="1200" dirty="0">
                          <a:solidFill>
                            <a:schemeClr val="tx1"/>
                          </a:solidFill>
                          <a:effectLst/>
                          <a:latin typeface="+mn-lt"/>
                          <a:ea typeface="+mn-ea"/>
                          <a:cs typeface="+mn-cs"/>
                        </a:rPr>
                        <a:t>User_id (GET parameters) </a:t>
                      </a:r>
                    </a:p>
                    <a:p>
                      <a:pPr marL="285750" lvl="0" indent="-285750" fontAlgn="base">
                        <a:buFont typeface="Arial" panose="020B0604020202020204" pitchFamily="34" charset="0"/>
                        <a:buChar char="•"/>
                      </a:pPr>
                      <a:endParaRPr lang="en-IN" sz="1800" b="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kern="1200" dirty="0">
                          <a:solidFill>
                            <a:schemeClr val="tx1"/>
                          </a:solidFill>
                          <a:effectLst/>
                          <a:latin typeface="+mn-lt"/>
                          <a:ea typeface="+mn-ea"/>
                          <a:cs typeface="+mn-cs"/>
                        </a:rPr>
                        <a:t>Payload used: </a:t>
                      </a:r>
                    </a:p>
                    <a:p>
                      <a:pPr marL="285750" indent="-285750">
                        <a:buFont typeface="Arial" panose="020B0604020202020204" pitchFamily="34" charset="0"/>
                        <a:buChar char="•"/>
                      </a:pPr>
                      <a:r>
                        <a:rPr lang="en-IN" sz="1800" b="0" u="sng" kern="1200" dirty="0">
                          <a:solidFill>
                            <a:srgbClr val="0070C0"/>
                          </a:solidFill>
                          <a:effectLst/>
                          <a:latin typeface="+mn-lt"/>
                          <a:ea typeface="+mn-ea"/>
                          <a:cs typeface="+mn-cs"/>
                        </a:rPr>
                        <a:t>http://13.232.29.146/profile/3/edit/</a:t>
                      </a:r>
                    </a:p>
                    <a:p>
                      <a:r>
                        <a:rPr lang="en-IN" sz="1800" b="1" kern="1200" dirty="0">
                          <a:solidFill>
                            <a:schemeClr val="lt1"/>
                          </a:solidFill>
                          <a:effectLst/>
                          <a:latin typeface="+mn-lt"/>
                          <a:ea typeface="+mn-ea"/>
                          <a:cs typeface="+mn-cs"/>
                        </a:rPr>
                        <a:t> </a:t>
                      </a:r>
                    </a:p>
                    <a:p>
                      <a:pPr marL="0" indent="0">
                        <a:buFont typeface="Arial" panose="020B0604020202020204" pitchFamily="34" charset="0"/>
                        <a:buNone/>
                      </a:pPr>
                      <a:endParaRPr lang="en-IN" sz="1800" b="0" u="none" strike="noStrike" kern="1200" dirty="0">
                        <a:solidFill>
                          <a:schemeClr val="tx1"/>
                        </a:solidFill>
                        <a:effectLst/>
                        <a:latin typeface="+mn-lt"/>
                        <a:ea typeface="+mn-ea"/>
                        <a:cs typeface="+mn-cs"/>
                      </a:endParaRPr>
                    </a:p>
                    <a:p>
                      <a:endParaRPr lang="en-IN" dirty="0"/>
                    </a:p>
                  </a:txBody>
                  <a:tcPr>
                    <a:solidFill>
                      <a:schemeClr val="accent1">
                        <a:lumMod val="40000"/>
                        <a:lumOff val="60000"/>
                      </a:schemeClr>
                    </a:solidFill>
                  </a:tcPr>
                </a:tc>
                <a:extLst>
                  <a:ext uri="{0D108BD9-81ED-4DB2-BD59-A6C34878D82A}">
                    <a16:rowId xmlns:a16="http://schemas.microsoft.com/office/drawing/2014/main" val="2968742906"/>
                  </a:ext>
                </a:extLst>
              </a:tr>
            </a:tbl>
          </a:graphicData>
        </a:graphic>
      </p:graphicFrame>
      <p:graphicFrame>
        <p:nvGraphicFramePr>
          <p:cNvPr id="3" name="Table 2">
            <a:extLst>
              <a:ext uri="{FF2B5EF4-FFF2-40B4-BE49-F238E27FC236}">
                <a16:creationId xmlns:a16="http://schemas.microsoft.com/office/drawing/2014/main" id="{709515DA-518C-4D30-A18B-3CAF229391E4}"/>
              </a:ext>
            </a:extLst>
          </p:cNvPr>
          <p:cNvGraphicFramePr>
            <a:graphicFrameLocks noGrp="1"/>
          </p:cNvGraphicFramePr>
          <p:nvPr>
            <p:extLst>
              <p:ext uri="{D42A27DB-BD31-4B8C-83A1-F6EECF244321}">
                <p14:modId xmlns:p14="http://schemas.microsoft.com/office/powerpoint/2010/main" val="1717305915"/>
              </p:ext>
            </p:extLst>
          </p:nvPr>
        </p:nvGraphicFramePr>
        <p:xfrm>
          <a:off x="543340" y="1289731"/>
          <a:ext cx="11105320" cy="370840"/>
        </p:xfrm>
        <a:graphic>
          <a:graphicData uri="http://schemas.openxmlformats.org/drawingml/2006/table">
            <a:tbl>
              <a:tblPr firstRow="1" bandRow="1">
                <a:tableStyleId>{5C22544A-7EE6-4342-B048-85BDC9FD1C3A}</a:tableStyleId>
              </a:tblPr>
              <a:tblGrid>
                <a:gridCol w="11105320">
                  <a:extLst>
                    <a:ext uri="{9D8B030D-6E8A-4147-A177-3AD203B41FA5}">
                      <a16:colId xmlns:a16="http://schemas.microsoft.com/office/drawing/2014/main" val="184055767"/>
                    </a:ext>
                  </a:extLst>
                </a:gridCol>
              </a:tblGrid>
              <a:tr h="370840">
                <a:tc>
                  <a:txBody>
                    <a:bodyPr/>
                    <a:lstStyle/>
                    <a:p>
                      <a:endParaRPr lang="en-IN" dirty="0"/>
                    </a:p>
                  </a:txBody>
                  <a:tcPr/>
                </a:tc>
                <a:extLst>
                  <a:ext uri="{0D108BD9-81ED-4DB2-BD59-A6C34878D82A}">
                    <a16:rowId xmlns:a16="http://schemas.microsoft.com/office/drawing/2014/main" val="113888673"/>
                  </a:ext>
                </a:extLst>
              </a:tr>
            </a:tbl>
          </a:graphicData>
        </a:graphic>
      </p:graphicFrame>
    </p:spTree>
    <p:extLst>
      <p:ext uri="{BB962C8B-B14F-4D97-AF65-F5344CB8AC3E}">
        <p14:creationId xmlns:p14="http://schemas.microsoft.com/office/powerpoint/2010/main" val="31705781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9C624C-4599-46CE-87A8-ADB5AC2C2209}"/>
              </a:ext>
            </a:extLst>
          </p:cNvPr>
          <p:cNvSpPr txBox="1"/>
          <p:nvPr/>
        </p:nvSpPr>
        <p:spPr>
          <a:xfrm>
            <a:off x="0" y="0"/>
            <a:ext cx="12192000" cy="1969770"/>
          </a:xfrm>
          <a:prstGeom prst="rect">
            <a:avLst/>
          </a:prstGeom>
          <a:noFill/>
        </p:spPr>
        <p:txBody>
          <a:bodyPr wrap="square" rtlCol="0">
            <a:spAutoFit/>
          </a:bodyPr>
          <a:lstStyle/>
          <a:p>
            <a:r>
              <a:rPr lang="en-IN" sz="3200" b="1" dirty="0"/>
              <a:t>Observation :</a:t>
            </a:r>
          </a:p>
          <a:p>
            <a:pPr marL="285750" lvl="0" indent="-285750" fontAlgn="base">
              <a:buFont typeface="Arial" panose="020B0604020202020204" pitchFamily="34" charset="0"/>
              <a:buChar char="•"/>
            </a:pPr>
            <a:r>
              <a:rPr lang="en-IN" dirty="0"/>
              <a:t>Login using any customer of the month’s details. Then navigate to the below link.</a:t>
            </a:r>
          </a:p>
          <a:p>
            <a:pPr lvl="0" fontAlgn="base"/>
            <a:r>
              <a:rPr lang="en-IN" u="sng" dirty="0">
                <a:solidFill>
                  <a:srgbClr val="0070C0"/>
                </a:solidFill>
              </a:rPr>
              <a:t>http://13.232.29.146/profile/16/edit/ </a:t>
            </a:r>
          </a:p>
          <a:p>
            <a:pPr marL="285750" indent="-285750">
              <a:buFont typeface="Arial" panose="020B0604020202020204" pitchFamily="34" charset="0"/>
              <a:buChar char="•"/>
            </a:pPr>
            <a:r>
              <a:rPr lang="en-IN" dirty="0"/>
              <a:t> Now remove </a:t>
            </a:r>
            <a:r>
              <a:rPr lang="en-IN" b="1" dirty="0"/>
              <a:t>16 </a:t>
            </a:r>
            <a:r>
              <a:rPr lang="en-IN" dirty="0"/>
              <a:t>and insert </a:t>
            </a:r>
            <a:r>
              <a:rPr lang="en-IN" b="1" dirty="0"/>
              <a:t>3 </a:t>
            </a:r>
            <a:r>
              <a:rPr lang="en-IN" dirty="0"/>
              <a:t>in the URL like shown in the given screenshot and you will see the details of another user . </a:t>
            </a:r>
          </a:p>
          <a:p>
            <a:pPr lvl="0" fontAlgn="base"/>
            <a:endParaRPr lang="en-IN" u="sng" dirty="0">
              <a:solidFill>
                <a:srgbClr val="0070C0"/>
              </a:solidFill>
            </a:endParaRPr>
          </a:p>
          <a:p>
            <a:endParaRPr lang="en-IN" dirty="0"/>
          </a:p>
        </p:txBody>
      </p:sp>
      <p:pic>
        <p:nvPicPr>
          <p:cNvPr id="4" name="Picture 3">
            <a:extLst>
              <a:ext uri="{FF2B5EF4-FFF2-40B4-BE49-F238E27FC236}">
                <a16:creationId xmlns:a16="http://schemas.microsoft.com/office/drawing/2014/main" id="{98A040A9-E729-4065-A505-1317B1C87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4462" y="1418397"/>
            <a:ext cx="9363075" cy="52606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9723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CC356D-E512-4AE0-8D66-BBFCD47468AA}"/>
              </a:ext>
            </a:extLst>
          </p:cNvPr>
          <p:cNvSpPr txBox="1"/>
          <p:nvPr/>
        </p:nvSpPr>
        <p:spPr>
          <a:xfrm>
            <a:off x="212035" y="127408"/>
            <a:ext cx="11516139" cy="892552"/>
          </a:xfrm>
          <a:prstGeom prst="rect">
            <a:avLst/>
          </a:prstGeom>
          <a:noFill/>
        </p:spPr>
        <p:txBody>
          <a:bodyPr wrap="square" rtlCol="0">
            <a:spAutoFit/>
          </a:bodyPr>
          <a:lstStyle/>
          <a:p>
            <a:r>
              <a:rPr lang="en-IN" sz="3600" b="1" dirty="0"/>
              <a:t>Observation :</a:t>
            </a:r>
          </a:p>
          <a:p>
            <a:r>
              <a:rPr lang="en-US" sz="1600" b="1" dirty="0"/>
              <a:t>After logging in as a customer, click on</a:t>
            </a:r>
            <a:r>
              <a:rPr lang="en-US" sz="1600" b="1" dirty="0">
                <a:solidFill>
                  <a:srgbClr val="0070C0"/>
                </a:solidFill>
              </a:rPr>
              <a:t> T-shirts </a:t>
            </a:r>
            <a:r>
              <a:rPr lang="en-US" sz="1600" b="1" dirty="0"/>
              <a:t>text. Notice the GET parameter </a:t>
            </a:r>
            <a:r>
              <a:rPr lang="en-US" sz="1600" b="1" dirty="0">
                <a:solidFill>
                  <a:srgbClr val="FF0000"/>
                </a:solidFill>
              </a:rPr>
              <a:t>cat=1</a:t>
            </a:r>
            <a:r>
              <a:rPr lang="en-US" sz="1600" b="1" dirty="0"/>
              <a:t> in the URL :</a:t>
            </a:r>
            <a:endParaRPr lang="en-IN" sz="1600" b="1" dirty="0"/>
          </a:p>
        </p:txBody>
      </p:sp>
      <p:pic>
        <p:nvPicPr>
          <p:cNvPr id="6" name="Picture 5">
            <a:extLst>
              <a:ext uri="{FF2B5EF4-FFF2-40B4-BE49-F238E27FC236}">
                <a16:creationId xmlns:a16="http://schemas.microsoft.com/office/drawing/2014/main" id="{65238FF1-4EDE-4ADF-B2BA-1C3A264D43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583" y="1075995"/>
            <a:ext cx="11092069" cy="53248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194714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F575C2-1970-4179-996A-2BBA3438A8B6}"/>
              </a:ext>
            </a:extLst>
          </p:cNvPr>
          <p:cNvSpPr txBox="1"/>
          <p:nvPr/>
        </p:nvSpPr>
        <p:spPr>
          <a:xfrm>
            <a:off x="0" y="0"/>
            <a:ext cx="12192000" cy="1415772"/>
          </a:xfrm>
          <a:prstGeom prst="rect">
            <a:avLst/>
          </a:prstGeom>
          <a:noFill/>
        </p:spPr>
        <p:txBody>
          <a:bodyPr wrap="square" rtlCol="0">
            <a:spAutoFit/>
          </a:bodyPr>
          <a:lstStyle/>
          <a:p>
            <a:r>
              <a:rPr lang="en-IN" sz="3200" b="1" dirty="0"/>
              <a:t>Proof of Concept  (PoC) :</a:t>
            </a:r>
          </a:p>
          <a:p>
            <a:pPr marL="285750" lvl="0" indent="-285750" fontAlgn="base">
              <a:buFont typeface="Arial" panose="020B0604020202020204" pitchFamily="34" charset="0"/>
              <a:buChar char="•"/>
            </a:pPr>
            <a:r>
              <a:rPr lang="en-IN" dirty="0"/>
              <a:t>Below are the screenshots of the bill detail’s of another user accessed from attacked user’s accounts. </a:t>
            </a:r>
          </a:p>
          <a:p>
            <a:pPr marL="285750" lvl="0" indent="-285750" fontAlgn="base">
              <a:buFont typeface="Arial" panose="020B0604020202020204" pitchFamily="34" charset="0"/>
              <a:buChar char="•"/>
            </a:pPr>
            <a:r>
              <a:rPr lang="en-IN" b="1" dirty="0"/>
              <a:t>IMG 1</a:t>
            </a:r>
            <a:r>
              <a:rPr lang="en-IN" dirty="0"/>
              <a:t> is of customer 13 &amp; </a:t>
            </a:r>
            <a:r>
              <a:rPr lang="en-IN" b="1" dirty="0"/>
              <a:t>IMG 2</a:t>
            </a:r>
            <a:r>
              <a:rPr lang="en-IN" dirty="0"/>
              <a:t> is of customer 3</a:t>
            </a:r>
          </a:p>
          <a:p>
            <a:endParaRPr lang="en-IN" dirty="0"/>
          </a:p>
        </p:txBody>
      </p:sp>
      <p:pic>
        <p:nvPicPr>
          <p:cNvPr id="4" name="Picture 3">
            <a:extLst>
              <a:ext uri="{FF2B5EF4-FFF2-40B4-BE49-F238E27FC236}">
                <a16:creationId xmlns:a16="http://schemas.microsoft.com/office/drawing/2014/main" id="{6039633E-AF8D-4353-8E56-0531CDCCBC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959" y="2025372"/>
            <a:ext cx="5933041" cy="45434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66368CB6-9454-4BA8-92AA-9EEF936340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8960" y="2025371"/>
            <a:ext cx="5667998" cy="45434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7D788EA6-AD17-462E-9A87-7F00030985A7}"/>
              </a:ext>
            </a:extLst>
          </p:cNvPr>
          <p:cNvSpPr txBox="1"/>
          <p:nvPr/>
        </p:nvSpPr>
        <p:spPr>
          <a:xfrm>
            <a:off x="2109061" y="1535905"/>
            <a:ext cx="1484244" cy="369332"/>
          </a:xfrm>
          <a:prstGeom prst="rect">
            <a:avLst/>
          </a:prstGeom>
          <a:noFill/>
        </p:spPr>
        <p:txBody>
          <a:bodyPr wrap="square" rtlCol="0">
            <a:spAutoFit/>
          </a:bodyPr>
          <a:lstStyle/>
          <a:p>
            <a:pPr algn="ctr"/>
            <a:r>
              <a:rPr lang="en-US" b="1" dirty="0"/>
              <a:t>IMG 1</a:t>
            </a:r>
            <a:endParaRPr lang="en-IN" b="1" dirty="0"/>
          </a:p>
        </p:txBody>
      </p:sp>
      <p:sp>
        <p:nvSpPr>
          <p:cNvPr id="8" name="TextBox 7">
            <a:extLst>
              <a:ext uri="{FF2B5EF4-FFF2-40B4-BE49-F238E27FC236}">
                <a16:creationId xmlns:a16="http://schemas.microsoft.com/office/drawing/2014/main" id="{5AAE32FF-09E4-4AE8-A0D1-45FE388DF79D}"/>
              </a:ext>
            </a:extLst>
          </p:cNvPr>
          <p:cNvSpPr txBox="1"/>
          <p:nvPr/>
        </p:nvSpPr>
        <p:spPr>
          <a:xfrm>
            <a:off x="8441635" y="1535905"/>
            <a:ext cx="808383" cy="369332"/>
          </a:xfrm>
          <a:prstGeom prst="rect">
            <a:avLst/>
          </a:prstGeom>
          <a:noFill/>
        </p:spPr>
        <p:txBody>
          <a:bodyPr wrap="square" rtlCol="0">
            <a:spAutoFit/>
          </a:bodyPr>
          <a:lstStyle/>
          <a:p>
            <a:r>
              <a:rPr lang="en-US" b="1" dirty="0"/>
              <a:t>IMG 2</a:t>
            </a:r>
            <a:endParaRPr lang="en-IN" b="1" dirty="0"/>
          </a:p>
        </p:txBody>
      </p:sp>
    </p:spTree>
    <p:extLst>
      <p:ext uri="{BB962C8B-B14F-4D97-AF65-F5344CB8AC3E}">
        <p14:creationId xmlns:p14="http://schemas.microsoft.com/office/powerpoint/2010/main" val="12839317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3D79A6-0AD3-4A18-B80A-D3C61704D075}"/>
              </a:ext>
            </a:extLst>
          </p:cNvPr>
          <p:cNvSpPr txBox="1"/>
          <p:nvPr/>
        </p:nvSpPr>
        <p:spPr>
          <a:xfrm>
            <a:off x="0" y="0"/>
            <a:ext cx="12192000" cy="7109639"/>
          </a:xfrm>
          <a:prstGeom prst="rect">
            <a:avLst/>
          </a:prstGeom>
          <a:noFill/>
        </p:spPr>
        <p:txBody>
          <a:bodyPr wrap="square" rtlCol="0">
            <a:spAutoFit/>
          </a:bodyPr>
          <a:lstStyle/>
          <a:p>
            <a:r>
              <a:rPr lang="en-IN" sz="3200" b="1" dirty="0"/>
              <a:t>Business Impact – Extremely High </a:t>
            </a:r>
          </a:p>
          <a:p>
            <a:r>
              <a:rPr lang="en-IN" dirty="0"/>
              <a:t>A malicious hacker can read bill information and account details of any user just by knowing the customer id and User ID. This  discloses critical billing information of users including: </a:t>
            </a:r>
          </a:p>
          <a:p>
            <a:pPr marL="285750" lvl="0" indent="-285750" fontAlgn="base">
              <a:buFont typeface="Arial" panose="020B0604020202020204" pitchFamily="34" charset="0"/>
              <a:buChar char="•"/>
            </a:pPr>
            <a:r>
              <a:rPr lang="en-IN" dirty="0"/>
              <a:t>Mobile Number </a:t>
            </a:r>
          </a:p>
          <a:p>
            <a:pPr marL="285750" lvl="0" indent="-285750" fontAlgn="base">
              <a:buFont typeface="Arial" panose="020B0604020202020204" pitchFamily="34" charset="0"/>
              <a:buChar char="•"/>
            </a:pPr>
            <a:r>
              <a:rPr lang="en-IN" dirty="0"/>
              <a:t>Bill Number </a:t>
            </a:r>
          </a:p>
          <a:p>
            <a:pPr marL="285750" lvl="0" indent="-285750" fontAlgn="base">
              <a:buFont typeface="Arial" panose="020B0604020202020204" pitchFamily="34" charset="0"/>
              <a:buChar char="•"/>
            </a:pPr>
            <a:r>
              <a:rPr lang="en-IN" dirty="0"/>
              <a:t>Billing Period </a:t>
            </a:r>
          </a:p>
          <a:p>
            <a:pPr marL="285750" lvl="0" indent="-285750" fontAlgn="base">
              <a:buFont typeface="Arial" panose="020B0604020202020204" pitchFamily="34" charset="0"/>
              <a:buChar char="•"/>
            </a:pPr>
            <a:r>
              <a:rPr lang="en-IN" dirty="0"/>
              <a:t>Bill Amount and Breakdown </a:t>
            </a:r>
          </a:p>
          <a:p>
            <a:pPr marL="285750" lvl="0" indent="-285750" fontAlgn="base">
              <a:buFont typeface="Arial" panose="020B0604020202020204" pitchFamily="34" charset="0"/>
              <a:buChar char="•"/>
            </a:pPr>
            <a:r>
              <a:rPr lang="en-IN" dirty="0"/>
              <a:t>Phone no. and email address </a:t>
            </a:r>
          </a:p>
          <a:p>
            <a:pPr marL="285750" lvl="0" indent="-285750" fontAlgn="base">
              <a:buFont typeface="Arial" panose="020B0604020202020204" pitchFamily="34" charset="0"/>
              <a:buChar char="•"/>
            </a:pPr>
            <a:r>
              <a:rPr lang="en-IN" dirty="0"/>
              <a:t>Address </a:t>
            </a:r>
          </a:p>
          <a:p>
            <a:r>
              <a:rPr lang="en-IN" dirty="0"/>
              <a:t>This can be used by malicious hackers to carry out targeted phishing attacks on the users and the information can also be sold to  competitors/black-market. </a:t>
            </a:r>
          </a:p>
          <a:p>
            <a:r>
              <a:rPr lang="en-IN" dirty="0"/>
              <a:t> More over, as there is no rate limiting checks, attacker can brute force the user_id for all possible values and get bill information of  each and every user of the organization resulting is a massive information leakage. </a:t>
            </a:r>
          </a:p>
          <a:p>
            <a:r>
              <a:rPr lang="en-IN" sz="3200" b="1" dirty="0"/>
              <a:t>Recommendation</a:t>
            </a:r>
            <a:r>
              <a:rPr lang="en-IN" b="1" dirty="0"/>
              <a:t> </a:t>
            </a:r>
            <a:r>
              <a:rPr lang="en-IN" sz="3200" b="1" dirty="0"/>
              <a:t>:</a:t>
            </a:r>
          </a:p>
          <a:p>
            <a:pPr marL="285750" indent="-285750">
              <a:buFont typeface="Arial" panose="020B0604020202020204" pitchFamily="34" charset="0"/>
              <a:buChar char="•"/>
            </a:pPr>
            <a:r>
              <a:rPr lang="en-IN" dirty="0"/>
              <a:t>Take the following precautions: </a:t>
            </a:r>
          </a:p>
          <a:p>
            <a:pPr marL="285750" indent="-285750">
              <a:buFont typeface="Arial" panose="020B0604020202020204" pitchFamily="34" charset="0"/>
              <a:buChar char="•"/>
            </a:pPr>
            <a:r>
              <a:rPr lang="en-IN" dirty="0"/>
              <a:t>Implement proper authentication and authorisation checks to make sure that the user has permission to the  data he/she is requesting .</a:t>
            </a:r>
          </a:p>
          <a:p>
            <a:pPr marL="285750" indent="-285750">
              <a:buFont typeface="Arial" panose="020B0604020202020204" pitchFamily="34" charset="0"/>
              <a:buChar char="•"/>
            </a:pPr>
            <a:r>
              <a:rPr lang="en-IN" dirty="0"/>
              <a:t>Use proper rate limiting checks on the number of request comes from a single user in a small amount of time </a:t>
            </a:r>
          </a:p>
          <a:p>
            <a:pPr marL="285750" indent="-285750">
              <a:buFont typeface="Arial" panose="020B0604020202020204" pitchFamily="34" charset="0"/>
              <a:buChar char="•"/>
            </a:pPr>
            <a:r>
              <a:rPr lang="en-IN" dirty="0"/>
              <a:t>Make sure each user can only see his/her data only. </a:t>
            </a:r>
          </a:p>
          <a:p>
            <a:r>
              <a:rPr lang="en-IN" sz="3200" b="1" dirty="0"/>
              <a:t>References :</a:t>
            </a:r>
          </a:p>
          <a:p>
            <a:pPr marL="285750" indent="-285750">
              <a:buFont typeface="Arial" panose="020B0604020202020204" pitchFamily="34" charset="0"/>
              <a:buChar char="•"/>
            </a:pPr>
            <a:r>
              <a:rPr lang="en-IN" i="1" u="sng" dirty="0">
                <a:solidFill>
                  <a:srgbClr val="0070C0"/>
                </a:solidFill>
                <a:hlinkClick r:id="rId2">
                  <a:extLst>
                    <a:ext uri="{A12FA001-AC4F-418D-AE19-62706E023703}">
                      <ahyp:hlinkClr xmlns:ahyp="http://schemas.microsoft.com/office/drawing/2018/hyperlinkcolor" val="tx"/>
                    </a:ext>
                  </a:extLst>
                </a:hlinkClick>
              </a:rPr>
              <a:t>https://www.owasp.org/index.php/Insecure_Configuration_Management</a:t>
            </a:r>
            <a:r>
              <a:rPr lang="en-IN" i="1" dirty="0">
                <a:solidFill>
                  <a:srgbClr val="0070C0"/>
                </a:solidFill>
                <a:hlinkClick r:id="rId3">
                  <a:extLst>
                    <a:ext uri="{A12FA001-AC4F-418D-AE19-62706E023703}">
                      <ahyp:hlinkClr xmlns:ahyp="http://schemas.microsoft.com/office/drawing/2018/hyperlinkcolor" val="tx"/>
                    </a:ext>
                  </a:extLst>
                </a:hlinkClick>
              </a:rPr>
              <a:t> </a:t>
            </a:r>
            <a:endParaRPr lang="en-IN" dirty="0">
              <a:solidFill>
                <a:srgbClr val="0070C0"/>
              </a:solidFill>
            </a:endParaRPr>
          </a:p>
          <a:p>
            <a:pPr marL="285750" indent="-285750">
              <a:buFont typeface="Arial" panose="020B0604020202020204" pitchFamily="34" charset="0"/>
              <a:buChar char="•"/>
            </a:pPr>
            <a:r>
              <a:rPr lang="en-IN" i="1" dirty="0">
                <a:solidFill>
                  <a:srgbClr val="0070C0"/>
                </a:solidFill>
              </a:rPr>
              <a:t> </a:t>
            </a:r>
            <a:r>
              <a:rPr lang="en-IN" i="1" u="sng" dirty="0">
                <a:solidFill>
                  <a:srgbClr val="0070C0"/>
                </a:solidFill>
                <a:hlinkClick r:id="rId4">
                  <a:extLst>
                    <a:ext uri="{A12FA001-AC4F-418D-AE19-62706E023703}">
                      <ahyp:hlinkClr xmlns:ahyp="http://schemas.microsoft.com/office/drawing/2018/hyperlinkcolor" val="tx"/>
                    </a:ext>
                  </a:extLst>
                </a:hlinkClick>
              </a:rPr>
              <a:t>https://www.owasp.org/index.php/Top_10_2013-A4-Insecure_Direct_Object_References</a:t>
            </a:r>
            <a:r>
              <a:rPr lang="en-IN" i="1" dirty="0">
                <a:solidFill>
                  <a:srgbClr val="0070C0"/>
                </a:solidFill>
              </a:rPr>
              <a:t> </a:t>
            </a:r>
            <a:endParaRPr lang="en-IN" dirty="0">
              <a:solidFill>
                <a:srgbClr val="0070C0"/>
              </a:solidFill>
            </a:endParaRPr>
          </a:p>
          <a:p>
            <a:endParaRPr lang="en-IN" dirty="0"/>
          </a:p>
        </p:txBody>
      </p:sp>
    </p:spTree>
    <p:extLst>
      <p:ext uri="{BB962C8B-B14F-4D97-AF65-F5344CB8AC3E}">
        <p14:creationId xmlns:p14="http://schemas.microsoft.com/office/powerpoint/2010/main" val="20710707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D5C2A9-C661-4508-BF68-C5BE87F9E5F8}"/>
              </a:ext>
            </a:extLst>
          </p:cNvPr>
          <p:cNvSpPr txBox="1"/>
          <p:nvPr/>
        </p:nvSpPr>
        <p:spPr>
          <a:xfrm>
            <a:off x="0" y="0"/>
            <a:ext cx="12192000" cy="1077218"/>
          </a:xfrm>
          <a:prstGeom prst="rect">
            <a:avLst/>
          </a:prstGeom>
          <a:noFill/>
        </p:spPr>
        <p:txBody>
          <a:bodyPr wrap="square" rtlCol="0">
            <a:spAutoFit/>
          </a:bodyPr>
          <a:lstStyle/>
          <a:p>
            <a:r>
              <a:rPr lang="en-IN" sz="3200" b="1" dirty="0">
                <a:solidFill>
                  <a:srgbClr val="000000"/>
                </a:solidFill>
                <a:latin typeface="Arial" panose="020B0604020202020204" pitchFamily="34" charset="0"/>
                <a:ea typeface="Arial" panose="020B0604020202020204" pitchFamily="34" charset="0"/>
              </a:rPr>
              <a:t>11 . Open Redirection </a:t>
            </a:r>
          </a:p>
          <a:p>
            <a:endParaRPr lang="en-IN" sz="3200" dirty="0"/>
          </a:p>
        </p:txBody>
      </p:sp>
      <p:graphicFrame>
        <p:nvGraphicFramePr>
          <p:cNvPr id="4" name="Table 3">
            <a:extLst>
              <a:ext uri="{FF2B5EF4-FFF2-40B4-BE49-F238E27FC236}">
                <a16:creationId xmlns:a16="http://schemas.microsoft.com/office/drawing/2014/main" id="{6C34D4BD-A3DD-402B-A1B5-E49F1A2A2469}"/>
              </a:ext>
            </a:extLst>
          </p:cNvPr>
          <p:cNvGraphicFramePr>
            <a:graphicFrameLocks noGrp="1"/>
          </p:cNvGraphicFramePr>
          <p:nvPr>
            <p:extLst>
              <p:ext uri="{D42A27DB-BD31-4B8C-83A1-F6EECF244321}">
                <p14:modId xmlns:p14="http://schemas.microsoft.com/office/powerpoint/2010/main" val="1055791089"/>
              </p:ext>
            </p:extLst>
          </p:nvPr>
        </p:nvGraphicFramePr>
        <p:xfrm>
          <a:off x="530087" y="960783"/>
          <a:ext cx="11131826" cy="388141"/>
        </p:xfrm>
        <a:graphic>
          <a:graphicData uri="http://schemas.openxmlformats.org/drawingml/2006/table">
            <a:tbl>
              <a:tblPr firstRow="1" bandRow="1">
                <a:tableStyleId>{5C22544A-7EE6-4342-B048-85BDC9FD1C3A}</a:tableStyleId>
              </a:tblPr>
              <a:tblGrid>
                <a:gridCol w="11131826">
                  <a:extLst>
                    <a:ext uri="{9D8B030D-6E8A-4147-A177-3AD203B41FA5}">
                      <a16:colId xmlns:a16="http://schemas.microsoft.com/office/drawing/2014/main" val="251955142"/>
                    </a:ext>
                  </a:extLst>
                </a:gridCol>
              </a:tblGrid>
              <a:tr h="388141">
                <a:tc>
                  <a:txBody>
                    <a:bodyPr/>
                    <a:lstStyle/>
                    <a:p>
                      <a:endParaRPr lang="en-IN" dirty="0"/>
                    </a:p>
                  </a:txBody>
                  <a:tcPr/>
                </a:tc>
                <a:extLst>
                  <a:ext uri="{0D108BD9-81ED-4DB2-BD59-A6C34878D82A}">
                    <a16:rowId xmlns:a16="http://schemas.microsoft.com/office/drawing/2014/main" val="4148901940"/>
                  </a:ext>
                </a:extLst>
              </a:tr>
            </a:tbl>
          </a:graphicData>
        </a:graphic>
      </p:graphicFrame>
      <p:graphicFrame>
        <p:nvGraphicFramePr>
          <p:cNvPr id="5" name="Table 4">
            <a:extLst>
              <a:ext uri="{FF2B5EF4-FFF2-40B4-BE49-F238E27FC236}">
                <a16:creationId xmlns:a16="http://schemas.microsoft.com/office/drawing/2014/main" id="{A68EB3B3-2F69-41FE-A66C-2CB88F57E73E}"/>
              </a:ext>
            </a:extLst>
          </p:cNvPr>
          <p:cNvGraphicFramePr>
            <a:graphicFrameLocks noGrp="1"/>
          </p:cNvGraphicFramePr>
          <p:nvPr>
            <p:extLst>
              <p:ext uri="{D42A27DB-BD31-4B8C-83A1-F6EECF244321}">
                <p14:modId xmlns:p14="http://schemas.microsoft.com/office/powerpoint/2010/main" val="3127006306"/>
              </p:ext>
            </p:extLst>
          </p:nvPr>
        </p:nvGraphicFramePr>
        <p:xfrm>
          <a:off x="530087" y="1348924"/>
          <a:ext cx="11131826" cy="4806711"/>
        </p:xfrm>
        <a:graphic>
          <a:graphicData uri="http://schemas.openxmlformats.org/drawingml/2006/table">
            <a:tbl>
              <a:tblPr firstRow="1" bandRow="1">
                <a:tableStyleId>{5C22544A-7EE6-4342-B048-85BDC9FD1C3A}</a:tableStyleId>
              </a:tblPr>
              <a:tblGrid>
                <a:gridCol w="2994991">
                  <a:extLst>
                    <a:ext uri="{9D8B030D-6E8A-4147-A177-3AD203B41FA5}">
                      <a16:colId xmlns:a16="http://schemas.microsoft.com/office/drawing/2014/main" val="2314244136"/>
                    </a:ext>
                  </a:extLst>
                </a:gridCol>
                <a:gridCol w="8136835">
                  <a:extLst>
                    <a:ext uri="{9D8B030D-6E8A-4147-A177-3AD203B41FA5}">
                      <a16:colId xmlns:a16="http://schemas.microsoft.com/office/drawing/2014/main" val="1583091226"/>
                    </a:ext>
                  </a:extLst>
                </a:gridCol>
              </a:tblGrid>
              <a:tr h="4806711">
                <a:tc>
                  <a:txBody>
                    <a:bodyPr/>
                    <a:lstStyle/>
                    <a:p>
                      <a:pPr algn="ctr"/>
                      <a:r>
                        <a:rPr lang="en-US" sz="3200" dirty="0">
                          <a:solidFill>
                            <a:schemeClr val="tx1"/>
                          </a:solidFill>
                        </a:rPr>
                        <a:t>Open Redirection</a:t>
                      </a:r>
                    </a:p>
                    <a:p>
                      <a:pPr algn="ctr"/>
                      <a:r>
                        <a:rPr lang="en-IN" sz="2400" b="1" kern="1200" dirty="0">
                          <a:solidFill>
                            <a:schemeClr val="tx1"/>
                          </a:solidFill>
                          <a:effectLst/>
                          <a:latin typeface="+mn-lt"/>
                          <a:ea typeface="+mn-ea"/>
                          <a:cs typeface="+mn-cs"/>
                        </a:rPr>
                        <a:t>(Severe) </a:t>
                      </a:r>
                      <a:endParaRPr lang="en-IN" sz="4000" dirty="0">
                        <a:solidFill>
                          <a:schemeClr val="tx1"/>
                        </a:solidFill>
                      </a:endParaRPr>
                    </a:p>
                  </a:txBody>
                  <a:tcPr anchor="ctr">
                    <a:solidFill>
                      <a:srgbClr val="FF7401"/>
                    </a:solidFill>
                  </a:tcPr>
                </a:tc>
                <a:tc>
                  <a:txBody>
                    <a:bodyPr/>
                    <a:lstStyle/>
                    <a:p>
                      <a:r>
                        <a:rPr lang="en-IN" sz="1800" b="0" kern="1200" dirty="0">
                          <a:solidFill>
                            <a:schemeClr val="tx1"/>
                          </a:solidFill>
                          <a:effectLst/>
                          <a:latin typeface="+mn-lt"/>
                          <a:ea typeface="+mn-ea"/>
                          <a:cs typeface="+mn-cs"/>
                        </a:rPr>
                        <a:t>The Language module is vulnerable to open redirection. </a:t>
                      </a:r>
                    </a:p>
                    <a:p>
                      <a:r>
                        <a:rPr lang="en-IN" sz="1800" b="1" kern="1200" dirty="0">
                          <a:solidFill>
                            <a:schemeClr val="tx1"/>
                          </a:solidFill>
                          <a:effectLst/>
                          <a:latin typeface="+mn-lt"/>
                          <a:ea typeface="+mn-ea"/>
                          <a:cs typeface="+mn-cs"/>
                        </a:rPr>
                        <a:t>Affected URL : </a:t>
                      </a:r>
                    </a:p>
                    <a:p>
                      <a:pPr marL="285750" indent="-285750">
                        <a:buFont typeface="Arial" panose="020B0604020202020204" pitchFamily="34" charset="0"/>
                        <a:buChar char="•"/>
                      </a:pPr>
                      <a:r>
                        <a:rPr lang="en-IN" b="0" u="sng" dirty="0">
                          <a:solidFill>
                            <a:srgbClr val="0070C0"/>
                          </a:solidFill>
                          <a:hlinkClick r:id="rId2"/>
                        </a:rPr>
                        <a:t>http://13.232.29.146/?includelang=lang/fr.php</a:t>
                      </a:r>
                      <a:endParaRPr lang="en-IN" b="0" u="sng" dirty="0">
                        <a:solidFill>
                          <a:srgbClr val="0070C0"/>
                        </a:solidFill>
                      </a:endParaRPr>
                    </a:p>
                    <a:p>
                      <a:pPr marL="285750" indent="-285750">
                        <a:buFont typeface="Arial" panose="020B0604020202020204" pitchFamily="34" charset="0"/>
                        <a:buChar char="•"/>
                      </a:pPr>
                      <a:r>
                        <a:rPr lang="en-IN" b="0" u="sng" dirty="0">
                          <a:solidFill>
                            <a:srgbClr val="0070C0"/>
                          </a:solidFill>
                          <a:hlinkClick r:id="rId3"/>
                        </a:rPr>
                        <a:t>http://13.232.29.146/?includelang=lang/en.php</a:t>
                      </a:r>
                      <a:endParaRPr lang="en-IN" b="0" u="sng" dirty="0">
                        <a:solidFill>
                          <a:srgbClr val="0070C0"/>
                        </a:solidFill>
                      </a:endParaRPr>
                    </a:p>
                    <a:p>
                      <a:pPr marL="0" indent="0">
                        <a:buFont typeface="Arial" panose="020B0604020202020204" pitchFamily="34" charset="0"/>
                        <a:buNone/>
                      </a:pPr>
                      <a:endParaRPr lang="en-IN" b="0" u="sng" dirty="0">
                        <a:solidFill>
                          <a:srgbClr val="0070C0"/>
                        </a:solidFill>
                      </a:endParaRPr>
                    </a:p>
                    <a:p>
                      <a:pPr marL="0" indent="0">
                        <a:buFont typeface="Arial" panose="020B0604020202020204" pitchFamily="34" charset="0"/>
                        <a:buNone/>
                      </a:pPr>
                      <a:r>
                        <a:rPr lang="en-US" b="1" u="none" dirty="0">
                          <a:solidFill>
                            <a:schemeClr val="tx1"/>
                          </a:solidFill>
                        </a:rPr>
                        <a:t>A</a:t>
                      </a:r>
                      <a:r>
                        <a:rPr lang="en-IN" b="1" u="none" dirty="0">
                          <a:solidFill>
                            <a:schemeClr val="tx1"/>
                          </a:solidFill>
                        </a:rPr>
                        <a:t>ffected Parameter :</a:t>
                      </a:r>
                    </a:p>
                    <a:p>
                      <a:pPr marL="285750" indent="-285750">
                        <a:buFont typeface="Arial" panose="020B0604020202020204" pitchFamily="34" charset="0"/>
                        <a:buChar char="•"/>
                      </a:pPr>
                      <a:r>
                        <a:rPr lang="en-IN" sz="1800" b="0" kern="1200" dirty="0">
                          <a:solidFill>
                            <a:schemeClr val="tx1"/>
                          </a:solidFill>
                          <a:effectLst/>
                          <a:latin typeface="+mn-lt"/>
                          <a:ea typeface="+mn-ea"/>
                          <a:cs typeface="+mn-cs"/>
                        </a:rPr>
                        <a:t>Lang (GET parameters) </a:t>
                      </a:r>
                    </a:p>
                    <a:p>
                      <a:pPr marL="0" indent="0">
                        <a:buFont typeface="Arial" panose="020B0604020202020204" pitchFamily="34" charset="0"/>
                        <a:buNone/>
                      </a:pPr>
                      <a:endParaRPr lang="en-IN" sz="18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800" b="1" kern="1200" dirty="0">
                          <a:solidFill>
                            <a:schemeClr val="tx1"/>
                          </a:solidFill>
                          <a:effectLst/>
                          <a:latin typeface="+mn-lt"/>
                          <a:ea typeface="+mn-ea"/>
                          <a:cs typeface="+mn-cs"/>
                        </a:rPr>
                        <a:t>Payload used: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b="0" u="sng" dirty="0">
                          <a:solidFill>
                            <a:srgbClr val="0070C0"/>
                          </a:solidFill>
                          <a:hlinkClick r:id="rId4"/>
                        </a:rPr>
                        <a:t>http://13.232.29.146/?includelang=</a:t>
                      </a:r>
                      <a:r>
                        <a:rPr lang="en-IN" sz="1800" b="0" u="sng" kern="1200" dirty="0">
                          <a:solidFill>
                            <a:srgbClr val="0070C0"/>
                          </a:solidFill>
                          <a:effectLst/>
                          <a:latin typeface="+mn-lt"/>
                          <a:ea typeface="+mn-ea"/>
                          <a:cs typeface="+mn-cs"/>
                          <a:hlinkClick r:id="rId4"/>
                        </a:rPr>
                        <a:t>https://google.com/?</a:t>
                      </a:r>
                      <a:r>
                        <a:rPr lang="en-IN" b="0" u="sng" dirty="0">
                          <a:solidFill>
                            <a:srgbClr val="0070C0"/>
                          </a:solidFill>
                          <a:hlinkClick r:id="rId4"/>
                        </a:rPr>
                        <a:t>lang/fr.php</a:t>
                      </a:r>
                      <a:endParaRPr lang="en-IN" b="0" u="sng" dirty="0">
                        <a:solidFill>
                          <a:srgbClr val="0070C0"/>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IN" b="0" u="sng" dirty="0">
                        <a:solidFill>
                          <a:srgbClr val="0070C0"/>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800" b="1" kern="1200" dirty="0">
                          <a:solidFill>
                            <a:schemeClr val="tx1"/>
                          </a:solidFill>
                          <a:effectLst/>
                          <a:latin typeface="+mn-lt"/>
                          <a:ea typeface="+mn-ea"/>
                          <a:cs typeface="+mn-cs"/>
                        </a:rPr>
                        <a:t>Other Affected URL : </a:t>
                      </a:r>
                    </a:p>
                    <a:p>
                      <a:pPr marL="285750" indent="-285750">
                        <a:buFont typeface="Arial" panose="020B0604020202020204" pitchFamily="34" charset="0"/>
                        <a:buChar char="•"/>
                      </a:pPr>
                      <a:r>
                        <a:rPr lang="en-IN" b="0" u="sng" dirty="0">
                          <a:solidFill>
                            <a:srgbClr val="0070C0"/>
                          </a:solidFill>
                          <a:hlinkClick r:id="rId5"/>
                        </a:rPr>
                        <a:t>http://13.232.29.146/products/details.php?p_id=5</a:t>
                      </a:r>
                      <a:endParaRPr lang="en-IN" b="0" u="sng" dirty="0">
                        <a:solidFill>
                          <a:srgbClr val="0070C0"/>
                        </a:solidFill>
                      </a:endParaRPr>
                    </a:p>
                    <a:p>
                      <a:pPr marL="285750" indent="-285750">
                        <a:buFont typeface="Arial" panose="020B0604020202020204" pitchFamily="34" charset="0"/>
                        <a:buChar char="•"/>
                      </a:pPr>
                      <a:endParaRPr lang="en-IN" b="0" u="sng" dirty="0">
                        <a:solidFill>
                          <a:srgbClr val="0070C0"/>
                        </a:solidFill>
                      </a:endParaRPr>
                    </a:p>
                  </a:txBody>
                  <a:tcPr>
                    <a:solidFill>
                      <a:schemeClr val="accent1">
                        <a:lumMod val="40000"/>
                        <a:lumOff val="60000"/>
                      </a:schemeClr>
                    </a:solidFill>
                  </a:tcPr>
                </a:tc>
                <a:extLst>
                  <a:ext uri="{0D108BD9-81ED-4DB2-BD59-A6C34878D82A}">
                    <a16:rowId xmlns:a16="http://schemas.microsoft.com/office/drawing/2014/main" val="3079175927"/>
                  </a:ext>
                </a:extLst>
              </a:tr>
            </a:tbl>
          </a:graphicData>
        </a:graphic>
      </p:graphicFrame>
    </p:spTree>
    <p:extLst>
      <p:ext uri="{BB962C8B-B14F-4D97-AF65-F5344CB8AC3E}">
        <p14:creationId xmlns:p14="http://schemas.microsoft.com/office/powerpoint/2010/main" val="33062091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6D5D4C-D1D6-46AB-9D5B-434A1A6EEEAC}"/>
              </a:ext>
            </a:extLst>
          </p:cNvPr>
          <p:cNvSpPr txBox="1"/>
          <p:nvPr/>
        </p:nvSpPr>
        <p:spPr>
          <a:xfrm>
            <a:off x="0" y="0"/>
            <a:ext cx="12032974" cy="1200329"/>
          </a:xfrm>
          <a:prstGeom prst="rect">
            <a:avLst/>
          </a:prstGeom>
          <a:noFill/>
        </p:spPr>
        <p:txBody>
          <a:bodyPr wrap="square" rtlCol="0">
            <a:spAutoFit/>
          </a:bodyPr>
          <a:lstStyle/>
          <a:p>
            <a:r>
              <a:rPr lang="en-IN" b="1" dirty="0"/>
              <a:t>Observation </a:t>
            </a:r>
          </a:p>
          <a:p>
            <a:pPr marL="285750" lvl="0" indent="-285750" fontAlgn="base">
              <a:buFont typeface="Arial" panose="020B0604020202020204" pitchFamily="34" charset="0"/>
              <a:buChar char="•"/>
            </a:pPr>
            <a:r>
              <a:rPr lang="en-IN" dirty="0"/>
              <a:t>Navigate to </a:t>
            </a:r>
            <a:r>
              <a:rPr lang="en-IN" u="sng" dirty="0">
                <a:solidFill>
                  <a:srgbClr val="0070C0"/>
                </a:solidFill>
                <a:hlinkClick r:id="rId2"/>
              </a:rPr>
              <a:t>http://13.232.29.146/</a:t>
            </a:r>
            <a:r>
              <a:rPr lang="en-IN" dirty="0">
                <a:solidFill>
                  <a:srgbClr val="0070C0"/>
                </a:solidFill>
              </a:rPr>
              <a:t>   </a:t>
            </a:r>
            <a:r>
              <a:rPr lang="en-IN" dirty="0"/>
              <a:t>and under the </a:t>
            </a:r>
            <a:r>
              <a:rPr lang="en-IN" b="1" dirty="0"/>
              <a:t>Lang </a:t>
            </a:r>
            <a:r>
              <a:rPr lang="en-IN" dirty="0"/>
              <a:t>tab click on </a:t>
            </a:r>
            <a:r>
              <a:rPr lang="en-IN" b="1" dirty="0"/>
              <a:t>French</a:t>
            </a:r>
            <a:r>
              <a:rPr lang="en-IN" dirty="0"/>
              <a:t>. </a:t>
            </a:r>
          </a:p>
          <a:p>
            <a:pPr marL="285750" lvl="0" indent="-285750" fontAlgn="base">
              <a:buFont typeface="Arial" panose="020B0604020202020204" pitchFamily="34" charset="0"/>
              <a:buChar char="•"/>
            </a:pPr>
            <a:r>
              <a:rPr lang="en-IN" dirty="0"/>
              <a:t>Capture this request in local proxy </a:t>
            </a:r>
          </a:p>
          <a:p>
            <a:endParaRPr lang="en-IN" dirty="0"/>
          </a:p>
        </p:txBody>
      </p:sp>
      <p:pic>
        <p:nvPicPr>
          <p:cNvPr id="11" name="Picture 10">
            <a:extLst>
              <a:ext uri="{FF2B5EF4-FFF2-40B4-BE49-F238E27FC236}">
                <a16:creationId xmlns:a16="http://schemas.microsoft.com/office/drawing/2014/main" id="{68BD0032-07F2-46BA-BB40-E089055D20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8765" y="1544885"/>
            <a:ext cx="7275443" cy="45246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Rectangle 11">
            <a:extLst>
              <a:ext uri="{FF2B5EF4-FFF2-40B4-BE49-F238E27FC236}">
                <a16:creationId xmlns:a16="http://schemas.microsoft.com/office/drawing/2014/main" id="{9F398541-0023-490B-B72E-3C97EBDEDAFF}"/>
              </a:ext>
            </a:extLst>
          </p:cNvPr>
          <p:cNvSpPr/>
          <p:nvPr/>
        </p:nvSpPr>
        <p:spPr>
          <a:xfrm>
            <a:off x="4373217" y="2027583"/>
            <a:ext cx="1099931" cy="1987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504463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A7A63B-791E-4B06-A9F1-8DFFEAB2130B}"/>
              </a:ext>
            </a:extLst>
          </p:cNvPr>
          <p:cNvSpPr txBox="1"/>
          <p:nvPr/>
        </p:nvSpPr>
        <p:spPr>
          <a:xfrm>
            <a:off x="0" y="0"/>
            <a:ext cx="12192000" cy="1415772"/>
          </a:xfrm>
          <a:prstGeom prst="rect">
            <a:avLst/>
          </a:prstGeom>
          <a:noFill/>
        </p:spPr>
        <p:txBody>
          <a:bodyPr wrap="square" rtlCol="0">
            <a:spAutoFit/>
          </a:bodyPr>
          <a:lstStyle/>
          <a:p>
            <a:r>
              <a:rPr lang="en-IN" sz="3200" b="1" dirty="0"/>
              <a:t>Observation :</a:t>
            </a:r>
          </a:p>
          <a:p>
            <a:pPr marL="285750" lvl="0" indent="-285750" fontAlgn="base">
              <a:buFont typeface="Arial" panose="020B0604020202020204" pitchFamily="34" charset="0"/>
              <a:buChar char="•"/>
            </a:pPr>
            <a:r>
              <a:rPr lang="en-IN" dirty="0"/>
              <a:t>Now edit the request like this : GET /?includelang=</a:t>
            </a:r>
            <a:r>
              <a:rPr lang="en-IN" b="1" dirty="0"/>
              <a:t>https://google.com/?</a:t>
            </a:r>
            <a:r>
              <a:rPr lang="en-IN" dirty="0"/>
              <a:t>lang/en.php HTTP/1.1 </a:t>
            </a:r>
          </a:p>
          <a:p>
            <a:pPr marL="285750" indent="-285750">
              <a:buFont typeface="Arial" panose="020B0604020202020204" pitchFamily="34" charset="0"/>
              <a:buChar char="•"/>
            </a:pPr>
            <a:r>
              <a:rPr lang="en-IN" dirty="0"/>
              <a:t> Then pass this request in the browser. You will see the </a:t>
            </a:r>
            <a:r>
              <a:rPr lang="en-IN" u="sng" dirty="0">
                <a:solidFill>
                  <a:srgbClr val="0070C0"/>
                </a:solidFill>
              </a:rPr>
              <a:t>google.com</a:t>
            </a:r>
            <a:r>
              <a:rPr lang="en-IN" dirty="0"/>
              <a:t> . </a:t>
            </a:r>
          </a:p>
          <a:p>
            <a:endParaRPr lang="en-IN" dirty="0"/>
          </a:p>
        </p:txBody>
      </p:sp>
      <p:pic>
        <p:nvPicPr>
          <p:cNvPr id="4" name="Picture 3">
            <a:extLst>
              <a:ext uri="{FF2B5EF4-FFF2-40B4-BE49-F238E27FC236}">
                <a16:creationId xmlns:a16="http://schemas.microsoft.com/office/drawing/2014/main" id="{ACD3192C-6615-4296-81BD-EA28664D2F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8070" y="1519237"/>
            <a:ext cx="7805529" cy="4881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a:extLst>
              <a:ext uri="{FF2B5EF4-FFF2-40B4-BE49-F238E27FC236}">
                <a16:creationId xmlns:a16="http://schemas.microsoft.com/office/drawing/2014/main" id="{0EF19EBC-CE5C-4CFC-8C51-2A2FC1A951E3}"/>
              </a:ext>
            </a:extLst>
          </p:cNvPr>
          <p:cNvSpPr/>
          <p:nvPr/>
        </p:nvSpPr>
        <p:spPr>
          <a:xfrm>
            <a:off x="2266122" y="2385391"/>
            <a:ext cx="5936974" cy="2385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719493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2AEE89-9E5C-4E24-86DE-04C91511048D}"/>
              </a:ext>
            </a:extLst>
          </p:cNvPr>
          <p:cNvSpPr txBox="1"/>
          <p:nvPr/>
        </p:nvSpPr>
        <p:spPr>
          <a:xfrm>
            <a:off x="0" y="0"/>
            <a:ext cx="12192000" cy="861774"/>
          </a:xfrm>
          <a:prstGeom prst="rect">
            <a:avLst/>
          </a:prstGeom>
          <a:noFill/>
        </p:spPr>
        <p:txBody>
          <a:bodyPr wrap="square" rtlCol="0">
            <a:spAutoFit/>
          </a:bodyPr>
          <a:lstStyle/>
          <a:p>
            <a:r>
              <a:rPr lang="en-IN" sz="3200" b="1" dirty="0"/>
              <a:t>Proof of Concept (PoC) : </a:t>
            </a:r>
          </a:p>
          <a:p>
            <a:endParaRPr lang="en-IN" dirty="0"/>
          </a:p>
        </p:txBody>
      </p:sp>
      <p:pic>
        <p:nvPicPr>
          <p:cNvPr id="4" name="Picture 3">
            <a:extLst>
              <a:ext uri="{FF2B5EF4-FFF2-40B4-BE49-F238E27FC236}">
                <a16:creationId xmlns:a16="http://schemas.microsoft.com/office/drawing/2014/main" id="{C0F610BF-E57D-4CCB-9068-E569626927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998" y="710854"/>
            <a:ext cx="5114925" cy="38195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a:extLst>
              <a:ext uri="{FF2B5EF4-FFF2-40B4-BE49-F238E27FC236}">
                <a16:creationId xmlns:a16="http://schemas.microsoft.com/office/drawing/2014/main" id="{EF503110-3394-4070-8A84-CE6691AAD540}"/>
              </a:ext>
            </a:extLst>
          </p:cNvPr>
          <p:cNvSpPr/>
          <p:nvPr/>
        </p:nvSpPr>
        <p:spPr>
          <a:xfrm>
            <a:off x="437322" y="1391478"/>
            <a:ext cx="3975652" cy="1855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FFC06EEF-0C8C-43D0-B5A3-879B8E74A3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2922" y="1762540"/>
            <a:ext cx="6573079" cy="48575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Rectangle 8">
            <a:extLst>
              <a:ext uri="{FF2B5EF4-FFF2-40B4-BE49-F238E27FC236}">
                <a16:creationId xmlns:a16="http://schemas.microsoft.com/office/drawing/2014/main" id="{9402306D-1503-4C33-A278-E7DAFFEF66FE}"/>
              </a:ext>
            </a:extLst>
          </p:cNvPr>
          <p:cNvSpPr/>
          <p:nvPr/>
        </p:nvSpPr>
        <p:spPr>
          <a:xfrm>
            <a:off x="5844209" y="1868557"/>
            <a:ext cx="3299791" cy="2252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749289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61A2E0-6011-4699-A0AE-5153ADAF86DC}"/>
              </a:ext>
            </a:extLst>
          </p:cNvPr>
          <p:cNvSpPr txBox="1"/>
          <p:nvPr/>
        </p:nvSpPr>
        <p:spPr>
          <a:xfrm>
            <a:off x="0" y="0"/>
            <a:ext cx="12192000" cy="6555641"/>
          </a:xfrm>
          <a:prstGeom prst="rect">
            <a:avLst/>
          </a:prstGeom>
          <a:noFill/>
        </p:spPr>
        <p:txBody>
          <a:bodyPr wrap="square" rtlCol="0">
            <a:spAutoFit/>
          </a:bodyPr>
          <a:lstStyle/>
          <a:p>
            <a:r>
              <a:rPr lang="en-IN" sz="3200" b="1" dirty="0"/>
              <a:t>Business Impact – Extremely High </a:t>
            </a:r>
          </a:p>
          <a:p>
            <a:r>
              <a:rPr lang="en-IN" dirty="0"/>
              <a:t>An http parameter may contain a URL value and could cause the web application to redirect the request to  the specified URL. By modifying the URL value to a malicious site, an attacker may successfully launch a  phishing scam and steal user credentials. Because the server name in the modified link is identical to the  original site, phishing attempts have a more trustworthy appearance. </a:t>
            </a:r>
          </a:p>
          <a:p>
            <a:endParaRPr lang="en-IN" dirty="0"/>
          </a:p>
          <a:p>
            <a:endParaRPr lang="en-IN" dirty="0"/>
          </a:p>
          <a:p>
            <a:r>
              <a:rPr lang="en-IN" sz="3200" b="1" dirty="0"/>
              <a:t>Recommendation :</a:t>
            </a:r>
          </a:p>
          <a:p>
            <a:pPr marL="285750" lvl="0" indent="-285750" fontAlgn="base">
              <a:buFont typeface="Arial" panose="020B0604020202020204" pitchFamily="34" charset="0"/>
              <a:buChar char="•"/>
            </a:pPr>
            <a:r>
              <a:rPr lang="en-IN" dirty="0"/>
              <a:t>Disallow Offsite Redirects. </a:t>
            </a:r>
          </a:p>
          <a:p>
            <a:pPr marL="285750" lvl="0" indent="-285750" fontAlgn="base">
              <a:buFont typeface="Arial" panose="020B0604020202020204" pitchFamily="34" charset="0"/>
              <a:buChar char="•"/>
            </a:pPr>
            <a:r>
              <a:rPr lang="en-IN" dirty="0"/>
              <a:t>If you have to redirect the user based on URLs, instead of using untrusted input you should always use an ID which is  internally resolved to the respective URL. </a:t>
            </a:r>
          </a:p>
          <a:p>
            <a:pPr marL="285750" lvl="0" indent="-285750" fontAlgn="base">
              <a:buFont typeface="Arial" panose="020B0604020202020204" pitchFamily="34" charset="0"/>
              <a:buChar char="•"/>
            </a:pPr>
            <a:r>
              <a:rPr lang="en-IN" dirty="0"/>
              <a:t>If you want the user to be able to issue redirects you should use a redirection page that requires the user to click on the link instead of just redirecting them. </a:t>
            </a:r>
          </a:p>
          <a:p>
            <a:pPr marL="285750" lvl="0" indent="-285750" fontAlgn="base">
              <a:buFont typeface="Arial" panose="020B0604020202020204" pitchFamily="34" charset="0"/>
              <a:buChar char="•"/>
            </a:pPr>
            <a:r>
              <a:rPr lang="en-IN" dirty="0"/>
              <a:t>You should also check that the URL begins with </a:t>
            </a:r>
            <a:r>
              <a:rPr lang="en-IN" i="1" dirty="0"/>
              <a:t>http:// </a:t>
            </a:r>
            <a:r>
              <a:rPr lang="en-IN" dirty="0"/>
              <a:t>or </a:t>
            </a:r>
            <a:r>
              <a:rPr lang="en-IN" i="1" dirty="0"/>
              <a:t>https:// </a:t>
            </a:r>
            <a:r>
              <a:rPr lang="en-IN" dirty="0"/>
              <a:t>and also invalidate all other URLs to prevent the use of  malicious URIs such as JavaScript</a:t>
            </a:r>
            <a:r>
              <a:rPr lang="en-IN" i="1" dirty="0"/>
              <a:t> .</a:t>
            </a:r>
          </a:p>
          <a:p>
            <a:pPr marL="285750" lvl="0" indent="-285750" fontAlgn="base">
              <a:buFont typeface="Arial" panose="020B0604020202020204" pitchFamily="34" charset="0"/>
              <a:buChar char="•"/>
            </a:pPr>
            <a:endParaRPr lang="en-IN" i="1" dirty="0"/>
          </a:p>
          <a:p>
            <a:pPr marL="285750" lvl="0" indent="-285750" fontAlgn="base">
              <a:buFont typeface="Arial" panose="020B0604020202020204" pitchFamily="34" charset="0"/>
              <a:buChar char="•"/>
            </a:pPr>
            <a:endParaRPr lang="en-IN" dirty="0"/>
          </a:p>
          <a:p>
            <a:r>
              <a:rPr lang="en-IN" sz="3200" b="1" dirty="0"/>
              <a:t>References :</a:t>
            </a:r>
          </a:p>
          <a:p>
            <a:pPr marL="285750" indent="-285750">
              <a:buFont typeface="Arial" panose="020B0604020202020204" pitchFamily="34" charset="0"/>
              <a:buChar char="•"/>
            </a:pPr>
            <a:r>
              <a:rPr lang="en-IN" i="1" u="sng" dirty="0">
                <a:solidFill>
                  <a:srgbClr val="0070C0"/>
                </a:solidFill>
                <a:hlinkClick r:id="rId2">
                  <a:extLst>
                    <a:ext uri="{A12FA001-AC4F-418D-AE19-62706E023703}">
                      <ahyp:hlinkClr xmlns:ahyp="http://schemas.microsoft.com/office/drawing/2018/hyperlinkcolor" val="tx"/>
                    </a:ext>
                  </a:extLst>
                </a:hlinkClick>
              </a:rPr>
              <a:t>https://cwe.mitre.org/data/definitions/601.html</a:t>
            </a:r>
            <a:r>
              <a:rPr lang="en-IN" i="1" dirty="0">
                <a:solidFill>
                  <a:srgbClr val="0070C0"/>
                </a:solidFill>
              </a:rPr>
              <a:t> </a:t>
            </a:r>
            <a:endParaRPr lang="en-IN" dirty="0">
              <a:solidFill>
                <a:srgbClr val="0070C0"/>
              </a:solidFill>
            </a:endParaRPr>
          </a:p>
          <a:p>
            <a:pPr marL="285750" indent="-285750">
              <a:buFont typeface="Arial" panose="020B0604020202020204" pitchFamily="34" charset="0"/>
              <a:buChar char="•"/>
            </a:pPr>
            <a:r>
              <a:rPr lang="en-IN" i="1" u="sng" dirty="0">
                <a:solidFill>
                  <a:srgbClr val="0070C0"/>
                </a:solidFill>
                <a:hlinkClick r:id="rId3">
                  <a:extLst>
                    <a:ext uri="{A12FA001-AC4F-418D-AE19-62706E023703}">
                      <ahyp:hlinkClr xmlns:ahyp="http://schemas.microsoft.com/office/drawing/2018/hyperlinkcolor" val="tx"/>
                    </a:ext>
                  </a:extLst>
                </a:hlinkClick>
              </a:rPr>
              <a:t>https://www.hacksplaining.com/prevention/open-redirects</a:t>
            </a:r>
            <a:r>
              <a:rPr lang="en-IN" i="1" dirty="0">
                <a:solidFill>
                  <a:srgbClr val="0070C0"/>
                </a:solidFill>
              </a:rPr>
              <a:t> </a:t>
            </a:r>
            <a:endParaRPr lang="en-IN" dirty="0">
              <a:solidFill>
                <a:srgbClr val="0070C0"/>
              </a:solidFill>
            </a:endParaRPr>
          </a:p>
          <a:p>
            <a:endParaRPr lang="en-IN" dirty="0"/>
          </a:p>
        </p:txBody>
      </p:sp>
    </p:spTree>
    <p:extLst>
      <p:ext uri="{BB962C8B-B14F-4D97-AF65-F5344CB8AC3E}">
        <p14:creationId xmlns:p14="http://schemas.microsoft.com/office/powerpoint/2010/main" val="13952662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8AA24C-90AC-4284-AE96-6E308F4E55A7}"/>
              </a:ext>
            </a:extLst>
          </p:cNvPr>
          <p:cNvSpPr txBox="1"/>
          <p:nvPr/>
        </p:nvSpPr>
        <p:spPr>
          <a:xfrm>
            <a:off x="0" y="0"/>
            <a:ext cx="12192000" cy="1077218"/>
          </a:xfrm>
          <a:prstGeom prst="rect">
            <a:avLst/>
          </a:prstGeom>
          <a:noFill/>
        </p:spPr>
        <p:txBody>
          <a:bodyPr wrap="square" rtlCol="0">
            <a:spAutoFit/>
          </a:bodyPr>
          <a:lstStyle/>
          <a:p>
            <a:r>
              <a:rPr lang="en-IN" sz="3200" b="1" dirty="0"/>
              <a:t>12 . Information disclosure due to Default Pages </a:t>
            </a:r>
          </a:p>
          <a:p>
            <a:endParaRPr lang="en-IN" sz="3200" dirty="0"/>
          </a:p>
        </p:txBody>
      </p:sp>
      <p:graphicFrame>
        <p:nvGraphicFramePr>
          <p:cNvPr id="3" name="Table 2">
            <a:extLst>
              <a:ext uri="{FF2B5EF4-FFF2-40B4-BE49-F238E27FC236}">
                <a16:creationId xmlns:a16="http://schemas.microsoft.com/office/drawing/2014/main" id="{A01AD09D-5F32-4786-873D-8AA827019889}"/>
              </a:ext>
            </a:extLst>
          </p:cNvPr>
          <p:cNvGraphicFramePr>
            <a:graphicFrameLocks noGrp="1"/>
          </p:cNvGraphicFramePr>
          <p:nvPr>
            <p:extLst>
              <p:ext uri="{D42A27DB-BD31-4B8C-83A1-F6EECF244321}">
                <p14:modId xmlns:p14="http://schemas.microsoft.com/office/powerpoint/2010/main" val="3227526799"/>
              </p:ext>
            </p:extLst>
          </p:nvPr>
        </p:nvGraphicFramePr>
        <p:xfrm>
          <a:off x="927652" y="1749286"/>
          <a:ext cx="10323444" cy="3975654"/>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1334097230"/>
                    </a:ext>
                  </a:extLst>
                </a:gridCol>
                <a:gridCol w="7580244">
                  <a:extLst>
                    <a:ext uri="{9D8B030D-6E8A-4147-A177-3AD203B41FA5}">
                      <a16:colId xmlns:a16="http://schemas.microsoft.com/office/drawing/2014/main" val="2522316969"/>
                    </a:ext>
                  </a:extLst>
                </a:gridCol>
              </a:tblGrid>
              <a:tr h="3975654">
                <a:tc>
                  <a:txBody>
                    <a:bodyPr/>
                    <a:lstStyle/>
                    <a:p>
                      <a:pPr algn="ctr"/>
                      <a:r>
                        <a:rPr lang="en-US" sz="2400" dirty="0">
                          <a:solidFill>
                            <a:schemeClr val="tx1"/>
                          </a:solidFill>
                        </a:rPr>
                        <a:t>Directory Listing</a:t>
                      </a:r>
                    </a:p>
                    <a:p>
                      <a:pPr algn="ctr"/>
                      <a:r>
                        <a:rPr lang="en-US" sz="2400" dirty="0">
                          <a:solidFill>
                            <a:schemeClr val="tx1"/>
                          </a:solidFill>
                        </a:rPr>
                        <a:t>(Moderate)</a:t>
                      </a:r>
                      <a:endParaRPr lang="en-IN" sz="2400" dirty="0">
                        <a:solidFill>
                          <a:schemeClr val="tx1"/>
                        </a:solidFill>
                      </a:endParaRPr>
                    </a:p>
                  </a:txBody>
                  <a:tcPr anchor="ctr">
                    <a:solidFill>
                      <a:srgbClr val="FFCF01"/>
                    </a:solidFill>
                  </a:tcPr>
                </a:tc>
                <a:tc>
                  <a:txBody>
                    <a:bodyPr/>
                    <a:lstStyle/>
                    <a:p>
                      <a:r>
                        <a:rPr lang="en-IN" sz="1800" b="0" kern="1200" dirty="0">
                          <a:solidFill>
                            <a:schemeClr val="tx1"/>
                          </a:solidFill>
                          <a:effectLst/>
                          <a:latin typeface="+mn-lt"/>
                          <a:ea typeface="+mn-ea"/>
                          <a:cs typeface="+mn-cs"/>
                        </a:rPr>
                        <a:t>Below mentioned URLs disclose server information. </a:t>
                      </a:r>
                    </a:p>
                    <a:p>
                      <a:r>
                        <a:rPr lang="en-IN" sz="1800" b="0" kern="1200" dirty="0">
                          <a:solidFill>
                            <a:schemeClr val="tx1"/>
                          </a:solidFill>
                          <a:effectLst/>
                          <a:latin typeface="+mn-lt"/>
                          <a:ea typeface="+mn-ea"/>
                          <a:cs typeface="+mn-cs"/>
                        </a:rPr>
                        <a:t> </a:t>
                      </a:r>
                    </a:p>
                    <a:p>
                      <a:r>
                        <a:rPr lang="en-IN" sz="1800" b="1" kern="1200" dirty="0">
                          <a:solidFill>
                            <a:schemeClr val="tx1"/>
                          </a:solidFill>
                          <a:effectLst/>
                          <a:latin typeface="+mn-lt"/>
                          <a:ea typeface="+mn-ea"/>
                          <a:cs typeface="+mn-cs"/>
                        </a:rPr>
                        <a:t>Affected URL : </a:t>
                      </a:r>
                    </a:p>
                    <a:p>
                      <a:pPr marL="285750" indent="-285750">
                        <a:buFont typeface="Arial" panose="020B0604020202020204" pitchFamily="34" charset="0"/>
                        <a:buChar char="•"/>
                      </a:pPr>
                      <a:r>
                        <a:rPr lang="en-IN" b="0" u="sng" dirty="0">
                          <a:solidFill>
                            <a:srgbClr val="0070C0"/>
                          </a:solidFill>
                          <a:hlinkClick r:id="rId2"/>
                        </a:rPr>
                        <a:t>http://13.232.29.146/phpinfo.php</a:t>
                      </a:r>
                      <a:endParaRPr lang="en-IN" b="0" u="sng" dirty="0">
                        <a:solidFill>
                          <a:srgbClr val="0070C0"/>
                        </a:solidFill>
                      </a:endParaRPr>
                    </a:p>
                    <a:p>
                      <a:pPr marL="285750" indent="-285750">
                        <a:buFont typeface="Arial" panose="020B0604020202020204" pitchFamily="34" charset="0"/>
                        <a:buChar char="•"/>
                      </a:pPr>
                      <a:r>
                        <a:rPr lang="en-IN" b="0" u="sng" dirty="0">
                          <a:solidFill>
                            <a:srgbClr val="0070C0"/>
                          </a:solidFill>
                          <a:hlinkClick r:id="rId3"/>
                        </a:rPr>
                        <a:t>http://13.232.29.146/robots.txt</a:t>
                      </a:r>
                      <a:endParaRPr lang="en-IN" b="0" u="sng" dirty="0">
                        <a:solidFill>
                          <a:srgbClr val="0070C0"/>
                        </a:solidFill>
                      </a:endParaRPr>
                    </a:p>
                    <a:p>
                      <a:pPr marL="285750" indent="-285750">
                        <a:buFont typeface="Arial" panose="020B0604020202020204" pitchFamily="34" charset="0"/>
                        <a:buChar char="•"/>
                      </a:pPr>
                      <a:r>
                        <a:rPr lang="en-IN" b="0" u="sng" dirty="0">
                          <a:solidFill>
                            <a:srgbClr val="0070C0"/>
                          </a:solidFill>
                          <a:hlinkClick r:id="rId4"/>
                        </a:rPr>
                        <a:t>http://13.232.29.146/composer.lock</a:t>
                      </a:r>
                      <a:endParaRPr lang="en-IN" b="0" u="sng" dirty="0">
                        <a:solidFill>
                          <a:srgbClr val="0070C0"/>
                        </a:solidFill>
                      </a:endParaRPr>
                    </a:p>
                    <a:p>
                      <a:pPr marL="285750" indent="-285750">
                        <a:buFont typeface="Arial" panose="020B0604020202020204" pitchFamily="34" charset="0"/>
                        <a:buChar char="•"/>
                      </a:pPr>
                      <a:r>
                        <a:rPr lang="en-IN" b="0" u="sng" dirty="0">
                          <a:solidFill>
                            <a:srgbClr val="0070C0"/>
                          </a:solidFill>
                          <a:hlinkClick r:id="rId5"/>
                        </a:rPr>
                        <a:t>http://13.232.29.146/composer.json</a:t>
                      </a:r>
                      <a:endParaRPr lang="en-IN" b="0" u="sng" dirty="0">
                        <a:solidFill>
                          <a:srgbClr val="0070C0"/>
                        </a:solidFill>
                      </a:endParaRPr>
                    </a:p>
                    <a:p>
                      <a:pPr marL="285750" indent="-285750">
                        <a:buFont typeface="Arial" panose="020B0604020202020204" pitchFamily="34" charset="0"/>
                        <a:buChar char="•"/>
                      </a:pPr>
                      <a:r>
                        <a:rPr lang="en-IN" b="0" u="sng" dirty="0">
                          <a:solidFill>
                            <a:srgbClr val="0070C0"/>
                          </a:solidFill>
                        </a:rPr>
                        <a:t>http://13.232.29.146/userlist.txt</a:t>
                      </a:r>
                    </a:p>
                  </a:txBody>
                  <a:tcPr>
                    <a:solidFill>
                      <a:schemeClr val="accent1">
                        <a:lumMod val="40000"/>
                        <a:lumOff val="60000"/>
                      </a:schemeClr>
                    </a:solidFill>
                  </a:tcPr>
                </a:tc>
                <a:extLst>
                  <a:ext uri="{0D108BD9-81ED-4DB2-BD59-A6C34878D82A}">
                    <a16:rowId xmlns:a16="http://schemas.microsoft.com/office/drawing/2014/main" val="3207857896"/>
                  </a:ext>
                </a:extLst>
              </a:tr>
            </a:tbl>
          </a:graphicData>
        </a:graphic>
      </p:graphicFrame>
      <p:graphicFrame>
        <p:nvGraphicFramePr>
          <p:cNvPr id="4" name="Table 3">
            <a:extLst>
              <a:ext uri="{FF2B5EF4-FFF2-40B4-BE49-F238E27FC236}">
                <a16:creationId xmlns:a16="http://schemas.microsoft.com/office/drawing/2014/main" id="{354A2BFE-3128-4EA6-98D0-4D0BB4548981}"/>
              </a:ext>
            </a:extLst>
          </p:cNvPr>
          <p:cNvGraphicFramePr>
            <a:graphicFrameLocks noGrp="1"/>
          </p:cNvGraphicFramePr>
          <p:nvPr>
            <p:extLst>
              <p:ext uri="{D42A27DB-BD31-4B8C-83A1-F6EECF244321}">
                <p14:modId xmlns:p14="http://schemas.microsoft.com/office/powerpoint/2010/main" val="976838733"/>
              </p:ext>
            </p:extLst>
          </p:nvPr>
        </p:nvGraphicFramePr>
        <p:xfrm>
          <a:off x="927652" y="1378445"/>
          <a:ext cx="10323444" cy="370840"/>
        </p:xfrm>
        <a:graphic>
          <a:graphicData uri="http://schemas.openxmlformats.org/drawingml/2006/table">
            <a:tbl>
              <a:tblPr firstRow="1" bandRow="1">
                <a:tableStyleId>{5C22544A-7EE6-4342-B048-85BDC9FD1C3A}</a:tableStyleId>
              </a:tblPr>
              <a:tblGrid>
                <a:gridCol w="10323444">
                  <a:extLst>
                    <a:ext uri="{9D8B030D-6E8A-4147-A177-3AD203B41FA5}">
                      <a16:colId xmlns:a16="http://schemas.microsoft.com/office/drawing/2014/main" val="3867426203"/>
                    </a:ext>
                  </a:extLst>
                </a:gridCol>
              </a:tblGrid>
              <a:tr h="370840">
                <a:tc>
                  <a:txBody>
                    <a:bodyPr/>
                    <a:lstStyle/>
                    <a:p>
                      <a:endParaRPr lang="en-IN" dirty="0"/>
                    </a:p>
                  </a:txBody>
                  <a:tcPr/>
                </a:tc>
                <a:extLst>
                  <a:ext uri="{0D108BD9-81ED-4DB2-BD59-A6C34878D82A}">
                    <a16:rowId xmlns:a16="http://schemas.microsoft.com/office/drawing/2014/main" val="2526764045"/>
                  </a:ext>
                </a:extLst>
              </a:tr>
            </a:tbl>
          </a:graphicData>
        </a:graphic>
      </p:graphicFrame>
    </p:spTree>
    <p:extLst>
      <p:ext uri="{BB962C8B-B14F-4D97-AF65-F5344CB8AC3E}">
        <p14:creationId xmlns:p14="http://schemas.microsoft.com/office/powerpoint/2010/main" val="28156687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11045D-DE77-4330-8BDD-D43AF2D0D0CA}"/>
              </a:ext>
            </a:extLst>
          </p:cNvPr>
          <p:cNvSpPr txBox="1"/>
          <p:nvPr/>
        </p:nvSpPr>
        <p:spPr>
          <a:xfrm>
            <a:off x="0" y="0"/>
            <a:ext cx="12192000" cy="646331"/>
          </a:xfrm>
          <a:prstGeom prst="rect">
            <a:avLst/>
          </a:prstGeom>
          <a:noFill/>
        </p:spPr>
        <p:txBody>
          <a:bodyPr wrap="square" rtlCol="0">
            <a:spAutoFit/>
          </a:bodyPr>
          <a:lstStyle/>
          <a:p>
            <a:r>
              <a:rPr lang="en-IN" b="1" dirty="0"/>
              <a:t>Observation </a:t>
            </a:r>
          </a:p>
          <a:p>
            <a:pPr marL="285750" indent="-285750">
              <a:buFont typeface="Arial" panose="020B0604020202020204" pitchFamily="34" charset="0"/>
              <a:buChar char="•"/>
            </a:pPr>
            <a:r>
              <a:rPr lang="en-IN" dirty="0"/>
              <a:t> Navigate to - </a:t>
            </a:r>
            <a:r>
              <a:rPr lang="en-IN" u="sng" dirty="0">
                <a:hlinkClick r:id="rId2"/>
              </a:rPr>
              <a:t>http://13.232.29.146/phpinfo.php</a:t>
            </a:r>
            <a:r>
              <a:rPr lang="en-IN" dirty="0"/>
              <a:t>  and you will see the below page</a:t>
            </a:r>
          </a:p>
        </p:txBody>
      </p:sp>
      <p:pic>
        <p:nvPicPr>
          <p:cNvPr id="4" name="Picture 3">
            <a:extLst>
              <a:ext uri="{FF2B5EF4-FFF2-40B4-BE49-F238E27FC236}">
                <a16:creationId xmlns:a16="http://schemas.microsoft.com/office/drawing/2014/main" id="{4E58C918-A385-4C5C-B381-AF1848987B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1137" y="742122"/>
            <a:ext cx="9229725" cy="60164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987360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F715A8-A864-40E5-B58F-86426C10FC03}"/>
              </a:ext>
            </a:extLst>
          </p:cNvPr>
          <p:cNvSpPr txBox="1"/>
          <p:nvPr/>
        </p:nvSpPr>
        <p:spPr>
          <a:xfrm>
            <a:off x="0" y="0"/>
            <a:ext cx="12192000" cy="1415772"/>
          </a:xfrm>
          <a:prstGeom prst="rect">
            <a:avLst/>
          </a:prstGeom>
          <a:noFill/>
        </p:spPr>
        <p:txBody>
          <a:bodyPr wrap="square" rtlCol="0">
            <a:spAutoFit/>
          </a:bodyPr>
          <a:lstStyle/>
          <a:p>
            <a:r>
              <a:rPr lang="en-IN" sz="3200" b="1" dirty="0"/>
              <a:t>Observation :</a:t>
            </a:r>
          </a:p>
          <a:p>
            <a:pPr marL="285750" lvl="0" indent="-285750" fontAlgn="base">
              <a:buFont typeface="Arial" panose="020B0604020202020204" pitchFamily="34" charset="0"/>
              <a:buChar char="•"/>
            </a:pPr>
            <a:r>
              <a:rPr lang="en-IN" dirty="0"/>
              <a:t>Navigate to </a:t>
            </a:r>
            <a:r>
              <a:rPr lang="en-IN" dirty="0">
                <a:hlinkClick r:id="rId2"/>
              </a:rPr>
              <a:t>http://13.232.29.146/robots.txt</a:t>
            </a:r>
            <a:r>
              <a:rPr lang="en-IN" dirty="0"/>
              <a:t>  and you will se the following page. </a:t>
            </a:r>
          </a:p>
          <a:p>
            <a:pPr marL="285750" lvl="0" indent="-285750" fontAlgn="base">
              <a:buFont typeface="Arial" panose="020B0604020202020204" pitchFamily="34" charset="0"/>
              <a:buChar char="•"/>
            </a:pPr>
            <a:r>
              <a:rPr lang="en-IN" dirty="0"/>
              <a:t>Next you can navigate to any of the listed files. </a:t>
            </a:r>
          </a:p>
          <a:p>
            <a:endParaRPr lang="en-IN" dirty="0"/>
          </a:p>
        </p:txBody>
      </p:sp>
      <p:pic>
        <p:nvPicPr>
          <p:cNvPr id="4" name="Picture 3">
            <a:extLst>
              <a:ext uri="{FF2B5EF4-FFF2-40B4-BE49-F238E27FC236}">
                <a16:creationId xmlns:a16="http://schemas.microsoft.com/office/drawing/2014/main" id="{8F9B1418-AF2D-4C5A-8E51-CDCCA9DC6C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4587" y="1566862"/>
            <a:ext cx="7362825" cy="37242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36938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B53AA2-F62C-43AD-A543-CF3ECCA0887D}"/>
              </a:ext>
            </a:extLst>
          </p:cNvPr>
          <p:cNvSpPr txBox="1"/>
          <p:nvPr/>
        </p:nvSpPr>
        <p:spPr>
          <a:xfrm>
            <a:off x="364435" y="0"/>
            <a:ext cx="11463130" cy="861774"/>
          </a:xfrm>
          <a:prstGeom prst="rect">
            <a:avLst/>
          </a:prstGeom>
          <a:noFill/>
        </p:spPr>
        <p:txBody>
          <a:bodyPr wrap="square" rtlCol="0">
            <a:spAutoFit/>
          </a:bodyPr>
          <a:lstStyle/>
          <a:p>
            <a:r>
              <a:rPr lang="en-US" sz="3200" b="1" dirty="0"/>
              <a:t>Observation :</a:t>
            </a:r>
          </a:p>
          <a:p>
            <a:pPr marL="285750" indent="-285750">
              <a:buFont typeface="Arial" panose="020B0604020202020204" pitchFamily="34" charset="0"/>
              <a:buChar char="•"/>
            </a:pPr>
            <a:r>
              <a:rPr lang="en-US" dirty="0"/>
              <a:t>We apply single quote in house parameter :  </a:t>
            </a:r>
            <a:r>
              <a:rPr lang="en-US" u="sng" dirty="0">
                <a:solidFill>
                  <a:srgbClr val="0070C0"/>
                </a:solidFill>
              </a:rPr>
              <a:t>products.php?cat=1’ </a:t>
            </a:r>
            <a:r>
              <a:rPr lang="en-US" dirty="0"/>
              <a:t>and we get complete </a:t>
            </a:r>
            <a:r>
              <a:rPr lang="en-US" b="1" dirty="0"/>
              <a:t>MySQL error</a:t>
            </a:r>
            <a:r>
              <a:rPr lang="en-US" dirty="0"/>
              <a:t>: </a:t>
            </a:r>
          </a:p>
        </p:txBody>
      </p:sp>
      <p:pic>
        <p:nvPicPr>
          <p:cNvPr id="4" name="Picture 3">
            <a:extLst>
              <a:ext uri="{FF2B5EF4-FFF2-40B4-BE49-F238E27FC236}">
                <a16:creationId xmlns:a16="http://schemas.microsoft.com/office/drawing/2014/main" id="{B1535E43-E40D-40AF-BF52-713EA9ED67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792" y="1004267"/>
            <a:ext cx="11372850" cy="10858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a:extLst>
              <a:ext uri="{FF2B5EF4-FFF2-40B4-BE49-F238E27FC236}">
                <a16:creationId xmlns:a16="http://schemas.microsoft.com/office/drawing/2014/main" id="{5B425338-66F5-40A2-9888-DA4131C208E4}"/>
              </a:ext>
            </a:extLst>
          </p:cNvPr>
          <p:cNvSpPr txBox="1"/>
          <p:nvPr/>
        </p:nvSpPr>
        <p:spPr>
          <a:xfrm>
            <a:off x="210792" y="2232610"/>
            <a:ext cx="11463130" cy="923330"/>
          </a:xfrm>
          <a:prstGeom prst="rect">
            <a:avLst/>
          </a:prstGeom>
          <a:noFill/>
        </p:spPr>
        <p:txBody>
          <a:bodyPr wrap="square" rtlCol="0">
            <a:spAutoFit/>
          </a:bodyPr>
          <a:lstStyle/>
          <a:p>
            <a:pPr marL="285750" indent="-285750">
              <a:buFont typeface="Arial" panose="020B0604020202020204" pitchFamily="34" charset="0"/>
              <a:buChar char="•"/>
            </a:pPr>
            <a:r>
              <a:rPr lang="en-IN" dirty="0"/>
              <a:t>We then put --+  :  </a:t>
            </a:r>
            <a:r>
              <a:rPr lang="en-IN" b="1" u="sng" dirty="0" err="1">
                <a:solidFill>
                  <a:srgbClr val="0070C0"/>
                </a:solidFill>
              </a:rPr>
              <a:t>products.php?cat</a:t>
            </a:r>
            <a:r>
              <a:rPr lang="en-IN" b="1" u="sng" dirty="0">
                <a:solidFill>
                  <a:srgbClr val="0070C0"/>
                </a:solidFill>
              </a:rPr>
              <a:t>=1’--+  </a:t>
            </a:r>
            <a:r>
              <a:rPr lang="en-IN" b="1" dirty="0"/>
              <a:t>and the error is removed where I can use SQL queries, confirming SQL injection </a:t>
            </a:r>
            <a:r>
              <a:rPr lang="en-IN" dirty="0"/>
              <a:t> </a:t>
            </a:r>
          </a:p>
          <a:p>
            <a:endParaRPr lang="en-IN" dirty="0"/>
          </a:p>
        </p:txBody>
      </p:sp>
      <p:pic>
        <p:nvPicPr>
          <p:cNvPr id="9" name="Picture 8">
            <a:extLst>
              <a:ext uri="{FF2B5EF4-FFF2-40B4-BE49-F238E27FC236}">
                <a16:creationId xmlns:a16="http://schemas.microsoft.com/office/drawing/2014/main" id="{DF1E21CE-EA3C-42CD-AD03-9F10E9CD2F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467" y="3013447"/>
            <a:ext cx="10477500" cy="35718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824119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C4AFCD-1C6C-44E1-99EA-416B36EE441C}"/>
              </a:ext>
            </a:extLst>
          </p:cNvPr>
          <p:cNvSpPr txBox="1"/>
          <p:nvPr/>
        </p:nvSpPr>
        <p:spPr>
          <a:xfrm>
            <a:off x="0" y="0"/>
            <a:ext cx="12192000" cy="861774"/>
          </a:xfrm>
          <a:prstGeom prst="rect">
            <a:avLst/>
          </a:prstGeom>
          <a:noFill/>
        </p:spPr>
        <p:txBody>
          <a:bodyPr wrap="square" rtlCol="0">
            <a:spAutoFit/>
          </a:bodyPr>
          <a:lstStyle/>
          <a:p>
            <a:r>
              <a:rPr lang="en-IN" sz="3200" b="1" dirty="0"/>
              <a:t>Proof of Concept (PoC) : </a:t>
            </a:r>
          </a:p>
          <a:p>
            <a:endParaRPr lang="en-IN" dirty="0"/>
          </a:p>
        </p:txBody>
      </p:sp>
      <p:pic>
        <p:nvPicPr>
          <p:cNvPr id="6" name="Picture 5">
            <a:extLst>
              <a:ext uri="{FF2B5EF4-FFF2-40B4-BE49-F238E27FC236}">
                <a16:creationId xmlns:a16="http://schemas.microsoft.com/office/drawing/2014/main" id="{F0C8D69F-8D97-4223-B96F-B01732153C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2087" y="762000"/>
            <a:ext cx="9267825" cy="5334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504600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915138-8B6B-4688-9AAC-B69F5AC6D799}"/>
              </a:ext>
            </a:extLst>
          </p:cNvPr>
          <p:cNvSpPr txBox="1"/>
          <p:nvPr/>
        </p:nvSpPr>
        <p:spPr>
          <a:xfrm>
            <a:off x="0" y="0"/>
            <a:ext cx="12192000" cy="1077218"/>
          </a:xfrm>
          <a:prstGeom prst="rect">
            <a:avLst/>
          </a:prstGeom>
          <a:noFill/>
        </p:spPr>
        <p:txBody>
          <a:bodyPr wrap="square" rtlCol="0">
            <a:spAutoFit/>
          </a:bodyPr>
          <a:lstStyle/>
          <a:p>
            <a:r>
              <a:rPr lang="en-IN" sz="3200" b="1" dirty="0"/>
              <a:t>Proof of Concept (PoC) :</a:t>
            </a:r>
          </a:p>
          <a:p>
            <a:endParaRPr lang="en-IN" sz="3200" dirty="0"/>
          </a:p>
        </p:txBody>
      </p:sp>
      <p:pic>
        <p:nvPicPr>
          <p:cNvPr id="4" name="Picture 3">
            <a:extLst>
              <a:ext uri="{FF2B5EF4-FFF2-40B4-BE49-F238E27FC236}">
                <a16:creationId xmlns:a16="http://schemas.microsoft.com/office/drawing/2014/main" id="{F4C6AA34-8665-48CD-8AAF-1CC75A13CF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2812" y="1847850"/>
            <a:ext cx="5286375" cy="3162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991786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A89EBD-2154-441E-A448-516B95935A99}"/>
              </a:ext>
            </a:extLst>
          </p:cNvPr>
          <p:cNvSpPr txBox="1"/>
          <p:nvPr/>
        </p:nvSpPr>
        <p:spPr>
          <a:xfrm>
            <a:off x="0" y="0"/>
            <a:ext cx="12192000" cy="6555641"/>
          </a:xfrm>
          <a:prstGeom prst="rect">
            <a:avLst/>
          </a:prstGeom>
          <a:noFill/>
        </p:spPr>
        <p:txBody>
          <a:bodyPr wrap="square" rtlCol="0">
            <a:spAutoFit/>
          </a:bodyPr>
          <a:lstStyle/>
          <a:p>
            <a:r>
              <a:rPr lang="en-IN" sz="3200" b="1" dirty="0"/>
              <a:t>Business Impact – Moderate </a:t>
            </a:r>
          </a:p>
          <a:p>
            <a:endParaRPr lang="en-IN" sz="900" b="1" dirty="0"/>
          </a:p>
          <a:p>
            <a:r>
              <a:rPr lang="en-IN" dirty="0"/>
              <a:t>Although this vulnerability does not have a direct impact to users or the server, though it can aid the  attacker with information about the server and the users. </a:t>
            </a:r>
          </a:p>
          <a:p>
            <a:r>
              <a:rPr lang="en-IN" dirty="0"/>
              <a:t>Information Disclosure due to default pages are not exploitable in most cases, but are considered as  web application security issues because they allows malicious hackers to gather relevant information  which can be used later in the attack lifecycle, in order to achieve more than they could if they didn’t  get access to such information. </a:t>
            </a:r>
          </a:p>
          <a:p>
            <a:endParaRPr lang="en-US" dirty="0"/>
          </a:p>
          <a:p>
            <a:endParaRPr lang="en-IN" dirty="0"/>
          </a:p>
          <a:p>
            <a:r>
              <a:rPr lang="en-IN" sz="3200" b="1" dirty="0"/>
              <a:t>Recommendation</a:t>
            </a:r>
            <a:r>
              <a:rPr lang="en-IN" b="1" dirty="0"/>
              <a:t> </a:t>
            </a:r>
            <a:r>
              <a:rPr lang="en-IN" sz="3200" b="1" dirty="0"/>
              <a:t>:</a:t>
            </a:r>
          </a:p>
          <a:p>
            <a:r>
              <a:rPr lang="en-IN" dirty="0"/>
              <a:t>Take the following precautions: </a:t>
            </a:r>
          </a:p>
          <a:p>
            <a:pPr marL="285750" indent="-285750">
              <a:buFont typeface="Arial" panose="020B0604020202020204" pitchFamily="34" charset="0"/>
              <a:buChar char="•"/>
            </a:pPr>
            <a:r>
              <a:rPr lang="en-IN" dirty="0"/>
              <a:t>Disable all default pages and folders including server-status and server-info. </a:t>
            </a:r>
          </a:p>
          <a:p>
            <a:pPr marL="285750" indent="-285750">
              <a:buFont typeface="Arial" panose="020B0604020202020204" pitchFamily="34" charset="0"/>
              <a:buChar char="•"/>
            </a:pPr>
            <a:r>
              <a:rPr lang="en-IN" dirty="0"/>
              <a:t>Multiple security checks enabled on important directories.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IN" dirty="0"/>
          </a:p>
          <a:p>
            <a:r>
              <a:rPr lang="en-IN" sz="3200" b="1" dirty="0"/>
              <a:t>References :</a:t>
            </a:r>
          </a:p>
          <a:p>
            <a:endParaRPr lang="en-IN" sz="900" b="1" dirty="0"/>
          </a:p>
          <a:p>
            <a:pPr marL="285750" indent="-285750">
              <a:buFont typeface="Arial" panose="020B0604020202020204" pitchFamily="34" charset="0"/>
              <a:buChar char="•"/>
            </a:pPr>
            <a:r>
              <a:rPr lang="en-IN" u="sng" dirty="0">
                <a:solidFill>
                  <a:srgbClr val="0070C0"/>
                </a:solidFill>
                <a:hlinkClick r:id="rId2">
                  <a:extLst>
                    <a:ext uri="{A12FA001-AC4F-418D-AE19-62706E023703}">
                      <ahyp:hlinkClr xmlns:ahyp="http://schemas.microsoft.com/office/drawing/2018/hyperlinkcolor" val="tx"/>
                    </a:ext>
                  </a:extLst>
                </a:hlinkClick>
              </a:rPr>
              <a:t>https://www.netsparker.com/blog/web-security/information-disclosure-issues-attacks/</a:t>
            </a:r>
            <a:r>
              <a:rPr lang="en-IN" dirty="0">
                <a:solidFill>
                  <a:srgbClr val="0070C0"/>
                </a:solidFill>
              </a:rPr>
              <a:t> </a:t>
            </a:r>
          </a:p>
          <a:p>
            <a:pPr marL="285750" indent="-285750">
              <a:buFont typeface="Arial" panose="020B0604020202020204" pitchFamily="34" charset="0"/>
              <a:buChar char="•"/>
            </a:pPr>
            <a:r>
              <a:rPr lang="en-IN" u="sng" dirty="0">
                <a:solidFill>
                  <a:srgbClr val="0070C0"/>
                </a:solidFill>
                <a:hlinkClick r:id="rId3">
                  <a:extLst>
                    <a:ext uri="{A12FA001-AC4F-418D-AE19-62706E023703}">
                      <ahyp:hlinkClr xmlns:ahyp="http://schemas.microsoft.com/office/drawing/2018/hyperlinkcolor" val="tx"/>
                    </a:ext>
                  </a:extLst>
                </a:hlinkClick>
              </a:rPr>
              <a:t>https://www.netsparker.com/web-vulnerability-scanner/vulnerabilities/information-disclosure-phpinfo/</a:t>
            </a:r>
            <a:r>
              <a:rPr lang="en-IN" dirty="0">
                <a:solidFill>
                  <a:srgbClr val="0070C0"/>
                </a:solidFill>
              </a:rPr>
              <a:t> </a:t>
            </a:r>
          </a:p>
          <a:p>
            <a:endParaRPr lang="en-IN" dirty="0"/>
          </a:p>
        </p:txBody>
      </p:sp>
    </p:spTree>
    <p:extLst>
      <p:ext uri="{BB962C8B-B14F-4D97-AF65-F5344CB8AC3E}">
        <p14:creationId xmlns:p14="http://schemas.microsoft.com/office/powerpoint/2010/main" val="4988858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6F7EF2-13DA-4E19-94E2-0E9779D10AA1}"/>
              </a:ext>
            </a:extLst>
          </p:cNvPr>
          <p:cNvSpPr txBox="1"/>
          <p:nvPr/>
        </p:nvSpPr>
        <p:spPr>
          <a:xfrm>
            <a:off x="0" y="0"/>
            <a:ext cx="12192000" cy="584775"/>
          </a:xfrm>
          <a:prstGeom prst="rect">
            <a:avLst/>
          </a:prstGeom>
          <a:noFill/>
        </p:spPr>
        <p:txBody>
          <a:bodyPr wrap="square" rtlCol="0">
            <a:spAutoFit/>
          </a:bodyPr>
          <a:lstStyle/>
          <a:p>
            <a:r>
              <a:rPr lang="en-IN" sz="3200" b="1" dirty="0"/>
              <a:t>13 . Unnecessary Details about Sellers </a:t>
            </a:r>
          </a:p>
        </p:txBody>
      </p:sp>
      <p:graphicFrame>
        <p:nvGraphicFramePr>
          <p:cNvPr id="3" name="Table 2">
            <a:extLst>
              <a:ext uri="{FF2B5EF4-FFF2-40B4-BE49-F238E27FC236}">
                <a16:creationId xmlns:a16="http://schemas.microsoft.com/office/drawing/2014/main" id="{C984AD68-1B7A-481B-B6F0-1EC467E6515E}"/>
              </a:ext>
            </a:extLst>
          </p:cNvPr>
          <p:cNvGraphicFramePr>
            <a:graphicFrameLocks noGrp="1"/>
          </p:cNvGraphicFramePr>
          <p:nvPr>
            <p:extLst>
              <p:ext uri="{D42A27DB-BD31-4B8C-83A1-F6EECF244321}">
                <p14:modId xmlns:p14="http://schemas.microsoft.com/office/powerpoint/2010/main" val="595505445"/>
              </p:ext>
            </p:extLst>
          </p:nvPr>
        </p:nvGraphicFramePr>
        <p:xfrm>
          <a:off x="980659" y="1488292"/>
          <a:ext cx="10416209" cy="3481274"/>
        </p:xfrm>
        <a:graphic>
          <a:graphicData uri="http://schemas.openxmlformats.org/drawingml/2006/table">
            <a:tbl>
              <a:tblPr firstRow="1" bandRow="1">
                <a:tableStyleId>{5C22544A-7EE6-4342-B048-85BDC9FD1C3A}</a:tableStyleId>
              </a:tblPr>
              <a:tblGrid>
                <a:gridCol w="3260036">
                  <a:extLst>
                    <a:ext uri="{9D8B030D-6E8A-4147-A177-3AD203B41FA5}">
                      <a16:colId xmlns:a16="http://schemas.microsoft.com/office/drawing/2014/main" val="499427584"/>
                    </a:ext>
                  </a:extLst>
                </a:gridCol>
                <a:gridCol w="7156173">
                  <a:extLst>
                    <a:ext uri="{9D8B030D-6E8A-4147-A177-3AD203B41FA5}">
                      <a16:colId xmlns:a16="http://schemas.microsoft.com/office/drawing/2014/main" val="3024013681"/>
                    </a:ext>
                  </a:extLst>
                </a:gridCol>
              </a:tblGrid>
              <a:tr h="3481274">
                <a:tc>
                  <a:txBody>
                    <a:bodyPr/>
                    <a:lstStyle/>
                    <a:p>
                      <a:pPr algn="ctr"/>
                      <a:r>
                        <a:rPr lang="en-IN" sz="2400" b="1" kern="1200" dirty="0">
                          <a:solidFill>
                            <a:schemeClr val="tx1"/>
                          </a:solidFill>
                          <a:effectLst/>
                          <a:latin typeface="+mn-lt"/>
                          <a:ea typeface="+mn-ea"/>
                          <a:cs typeface="+mn-cs"/>
                        </a:rPr>
                        <a:t>Unnecessary Details about Sellers </a:t>
                      </a:r>
                    </a:p>
                    <a:p>
                      <a:pPr algn="ctr"/>
                      <a:r>
                        <a:rPr lang="en-US" sz="2400" b="1" kern="1200" dirty="0">
                          <a:solidFill>
                            <a:schemeClr val="tx1"/>
                          </a:solidFill>
                          <a:effectLst/>
                          <a:latin typeface="+mn-lt"/>
                          <a:ea typeface="+mn-ea"/>
                          <a:cs typeface="+mn-cs"/>
                        </a:rPr>
                        <a:t>(Moderate</a:t>
                      </a:r>
                      <a:r>
                        <a:rPr lang="en-IN" sz="2400" b="1" kern="1200" dirty="0">
                          <a:solidFill>
                            <a:schemeClr val="tx1"/>
                          </a:solidFill>
                          <a:effectLst/>
                          <a:latin typeface="+mn-lt"/>
                          <a:ea typeface="+mn-ea"/>
                          <a:cs typeface="+mn-cs"/>
                        </a:rPr>
                        <a:t>)</a:t>
                      </a:r>
                      <a:endParaRPr lang="en-IN" sz="2400" dirty="0">
                        <a:solidFill>
                          <a:schemeClr val="tx1"/>
                        </a:solidFill>
                      </a:endParaRPr>
                    </a:p>
                  </a:txBody>
                  <a:tcPr anchor="ctr">
                    <a:solidFill>
                      <a:srgbClr val="FFCF01"/>
                    </a:solidFill>
                  </a:tcPr>
                </a:tc>
                <a:tc>
                  <a:txBody>
                    <a:bodyPr/>
                    <a:lstStyle/>
                    <a:p>
                      <a:r>
                        <a:rPr lang="en-IN" sz="1800" b="0" kern="1200" dirty="0">
                          <a:solidFill>
                            <a:schemeClr val="tx1"/>
                          </a:solidFill>
                          <a:effectLst/>
                          <a:latin typeface="+mn-lt"/>
                          <a:ea typeface="+mn-ea"/>
                          <a:cs typeface="+mn-cs"/>
                        </a:rPr>
                        <a:t>Below mentioned URL gives the unnecessary details about the seller (PII)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kern="1200" dirty="0">
                          <a:solidFill>
                            <a:schemeClr val="tx1"/>
                          </a:solidFill>
                          <a:effectLst/>
                          <a:latin typeface="+mn-lt"/>
                          <a:ea typeface="+mn-ea"/>
                          <a:cs typeface="+mn-cs"/>
                        </a:rPr>
                        <a:t>Affected URL : </a:t>
                      </a:r>
                    </a:p>
                    <a:p>
                      <a:r>
                        <a:rPr lang="en-IN" sz="1800" b="0" kern="1200" dirty="0">
                          <a:solidFill>
                            <a:schemeClr val="tx1"/>
                          </a:solidFill>
                          <a:effectLst/>
                          <a:latin typeface="+mn-lt"/>
                          <a:ea typeface="+mn-ea"/>
                          <a:cs typeface="+mn-cs"/>
                        </a:rPr>
                        <a:t> </a:t>
                      </a:r>
                      <a:r>
                        <a:rPr lang="en-IN" sz="1800" b="1" u="sng" kern="1200" dirty="0">
                          <a:solidFill>
                            <a:schemeClr val="lt1"/>
                          </a:solidFill>
                          <a:effectLst/>
                          <a:latin typeface="+mn-lt"/>
                          <a:ea typeface="+mn-ea"/>
                          <a:cs typeface="+mn-cs"/>
                          <a:hlinkClick r:id="rId2"/>
                        </a:rPr>
                        <a:t>http://13.232.29.146/products/details.php?p_id=5</a:t>
                      </a:r>
                      <a:r>
                        <a:rPr lang="en-IN" sz="1800" b="1" kern="1200" dirty="0">
                          <a:solidFill>
                            <a:schemeClr val="lt1"/>
                          </a:solidFill>
                          <a:effectLst/>
                          <a:latin typeface="+mn-lt"/>
                          <a:ea typeface="+mn-ea"/>
                          <a:cs typeface="+mn-cs"/>
                        </a:rPr>
                        <a:t> </a:t>
                      </a:r>
                      <a:endParaRPr lang="en-IN" b="0" dirty="0">
                        <a:solidFill>
                          <a:schemeClr val="tx1"/>
                        </a:solidFill>
                      </a:endParaRPr>
                    </a:p>
                  </a:txBody>
                  <a:tcPr>
                    <a:solidFill>
                      <a:schemeClr val="accent1">
                        <a:lumMod val="40000"/>
                        <a:lumOff val="60000"/>
                      </a:schemeClr>
                    </a:solidFill>
                  </a:tcPr>
                </a:tc>
                <a:extLst>
                  <a:ext uri="{0D108BD9-81ED-4DB2-BD59-A6C34878D82A}">
                    <a16:rowId xmlns:a16="http://schemas.microsoft.com/office/drawing/2014/main" val="2242803716"/>
                  </a:ext>
                </a:extLst>
              </a:tr>
            </a:tbl>
          </a:graphicData>
        </a:graphic>
      </p:graphicFrame>
      <p:graphicFrame>
        <p:nvGraphicFramePr>
          <p:cNvPr id="4" name="Table 3">
            <a:extLst>
              <a:ext uri="{FF2B5EF4-FFF2-40B4-BE49-F238E27FC236}">
                <a16:creationId xmlns:a16="http://schemas.microsoft.com/office/drawing/2014/main" id="{9ABA7079-71C7-4D7E-BF9D-007B579F6A07}"/>
              </a:ext>
            </a:extLst>
          </p:cNvPr>
          <p:cNvGraphicFramePr>
            <a:graphicFrameLocks noGrp="1"/>
          </p:cNvGraphicFramePr>
          <p:nvPr>
            <p:extLst>
              <p:ext uri="{D42A27DB-BD31-4B8C-83A1-F6EECF244321}">
                <p14:modId xmlns:p14="http://schemas.microsoft.com/office/powerpoint/2010/main" val="2418530505"/>
              </p:ext>
            </p:extLst>
          </p:nvPr>
        </p:nvGraphicFramePr>
        <p:xfrm>
          <a:off x="980659" y="1122531"/>
          <a:ext cx="10416209" cy="365760"/>
        </p:xfrm>
        <a:graphic>
          <a:graphicData uri="http://schemas.openxmlformats.org/drawingml/2006/table">
            <a:tbl>
              <a:tblPr firstRow="1" bandRow="1">
                <a:tableStyleId>{5C22544A-7EE6-4342-B048-85BDC9FD1C3A}</a:tableStyleId>
              </a:tblPr>
              <a:tblGrid>
                <a:gridCol w="10416209">
                  <a:extLst>
                    <a:ext uri="{9D8B030D-6E8A-4147-A177-3AD203B41FA5}">
                      <a16:colId xmlns:a16="http://schemas.microsoft.com/office/drawing/2014/main" val="293440255"/>
                    </a:ext>
                  </a:extLst>
                </a:gridCol>
              </a:tblGrid>
              <a:tr h="0">
                <a:tc>
                  <a:txBody>
                    <a:bodyPr/>
                    <a:lstStyle/>
                    <a:p>
                      <a:endParaRPr lang="en-IN" dirty="0"/>
                    </a:p>
                  </a:txBody>
                  <a:tcPr/>
                </a:tc>
                <a:extLst>
                  <a:ext uri="{0D108BD9-81ED-4DB2-BD59-A6C34878D82A}">
                    <a16:rowId xmlns:a16="http://schemas.microsoft.com/office/drawing/2014/main" val="3785581260"/>
                  </a:ext>
                </a:extLst>
              </a:tr>
            </a:tbl>
          </a:graphicData>
        </a:graphic>
      </p:graphicFrame>
    </p:spTree>
    <p:extLst>
      <p:ext uri="{BB962C8B-B14F-4D97-AF65-F5344CB8AC3E}">
        <p14:creationId xmlns:p14="http://schemas.microsoft.com/office/powerpoint/2010/main" val="15332954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AA4C5E-5B90-42D9-BAE1-2C8DEA484B8D}"/>
              </a:ext>
            </a:extLst>
          </p:cNvPr>
          <p:cNvSpPr txBox="1"/>
          <p:nvPr/>
        </p:nvSpPr>
        <p:spPr>
          <a:xfrm>
            <a:off x="0" y="0"/>
            <a:ext cx="12192000" cy="1415772"/>
          </a:xfrm>
          <a:prstGeom prst="rect">
            <a:avLst/>
          </a:prstGeom>
          <a:noFill/>
        </p:spPr>
        <p:txBody>
          <a:bodyPr wrap="square" rtlCol="0">
            <a:spAutoFit/>
          </a:bodyPr>
          <a:lstStyle/>
          <a:p>
            <a:r>
              <a:rPr lang="en-IN" sz="3200" b="1" dirty="0"/>
              <a:t>Observation :</a:t>
            </a:r>
          </a:p>
          <a:p>
            <a:pPr marL="285750" indent="-285750">
              <a:buFont typeface="Arial" panose="020B0604020202020204" pitchFamily="34" charset="0"/>
              <a:buChar char="•"/>
            </a:pPr>
            <a:r>
              <a:rPr lang="en-IN" dirty="0"/>
              <a:t>When we click on the </a:t>
            </a:r>
            <a:r>
              <a:rPr lang="en-IN" b="1" dirty="0"/>
              <a:t>Seller Info </a:t>
            </a:r>
            <a:r>
              <a:rPr lang="en-IN" dirty="0"/>
              <a:t>option of any product, we get the details of the seller ,even those which are not required like the  pan card number etc. </a:t>
            </a:r>
          </a:p>
          <a:p>
            <a:endParaRPr lang="en-IN" dirty="0"/>
          </a:p>
        </p:txBody>
      </p:sp>
      <p:pic>
        <p:nvPicPr>
          <p:cNvPr id="4" name="Picture 3">
            <a:extLst>
              <a:ext uri="{FF2B5EF4-FFF2-40B4-BE49-F238E27FC236}">
                <a16:creationId xmlns:a16="http://schemas.microsoft.com/office/drawing/2014/main" id="{2A22C0A3-0D05-456C-9BC3-B115B3C274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523" y="1603652"/>
            <a:ext cx="5553075" cy="38385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D3DFFB18-3C1B-4B9D-9131-E15B2E484A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2457" y="1838325"/>
            <a:ext cx="5562600" cy="31813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991055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EB1296-51EA-4CD4-87A2-6626A8D77C60}"/>
              </a:ext>
            </a:extLst>
          </p:cNvPr>
          <p:cNvSpPr txBox="1"/>
          <p:nvPr/>
        </p:nvSpPr>
        <p:spPr>
          <a:xfrm>
            <a:off x="0" y="0"/>
            <a:ext cx="12192000" cy="6001643"/>
          </a:xfrm>
          <a:prstGeom prst="rect">
            <a:avLst/>
          </a:prstGeom>
          <a:noFill/>
        </p:spPr>
        <p:txBody>
          <a:bodyPr wrap="square" rtlCol="0">
            <a:spAutoFit/>
          </a:bodyPr>
          <a:lstStyle/>
          <a:p>
            <a:r>
              <a:rPr lang="en-US" sz="3200" b="1" dirty="0"/>
              <a:t>Business Impact – Moderate </a:t>
            </a:r>
          </a:p>
          <a:p>
            <a:pPr marL="285750" indent="-285750">
              <a:buFont typeface="Arial" panose="020B0604020202020204" pitchFamily="34" charset="0"/>
              <a:buChar char="•"/>
            </a:pPr>
            <a:r>
              <a:rPr lang="en-US" sz="2000" dirty="0"/>
              <a:t>There is no direct business impact in this case ,but this amount of information can definitely lead to social  engineering attacks on the seller and can indirectly harm the business. </a:t>
            </a:r>
          </a:p>
          <a:p>
            <a:pPr marL="285750" indent="-285750">
              <a:buFont typeface="Arial" panose="020B0604020202020204" pitchFamily="34" charset="0"/>
              <a:buChar char="•"/>
            </a:pPr>
            <a:r>
              <a:rPr lang="en-US" sz="2000" dirty="0"/>
              <a:t>The information could be sold to rival business companies . </a:t>
            </a:r>
          </a:p>
          <a:p>
            <a:pPr marL="285750" indent="-285750">
              <a:buFont typeface="Arial" panose="020B0604020202020204" pitchFamily="34" charset="0"/>
              <a:buChar char="•"/>
            </a:pPr>
            <a:r>
              <a:rPr lang="en-US" sz="2000" dirty="0"/>
              <a:t>Sellers can be unnecessarily be pranked.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r>
              <a:rPr lang="en-US" sz="3600" b="1" dirty="0"/>
              <a:t>Recommendation : </a:t>
            </a:r>
          </a:p>
          <a:p>
            <a:r>
              <a:rPr lang="en-US" sz="2000" dirty="0"/>
              <a:t> Only name and email is sufficient as far as the query or help is concerned. </a:t>
            </a:r>
          </a:p>
          <a:p>
            <a:endParaRPr lang="en-US" sz="2000" dirty="0"/>
          </a:p>
          <a:p>
            <a:endParaRPr lang="en-US" sz="2000" dirty="0"/>
          </a:p>
          <a:p>
            <a:endParaRPr lang="en-US" sz="2000" dirty="0"/>
          </a:p>
          <a:p>
            <a:endParaRPr lang="en-US" sz="2000" dirty="0"/>
          </a:p>
          <a:p>
            <a:r>
              <a:rPr lang="en-US" sz="3600" b="1" dirty="0"/>
              <a:t>References : </a:t>
            </a:r>
          </a:p>
          <a:p>
            <a:pPr marL="285750" indent="-285750">
              <a:buFont typeface="Arial" panose="020B0604020202020204" pitchFamily="34" charset="0"/>
              <a:buChar char="•"/>
            </a:pPr>
            <a:r>
              <a:rPr lang="en-US" sz="2000" u="sng" dirty="0">
                <a:solidFill>
                  <a:srgbClr val="0070C0"/>
                </a:solidFill>
              </a:rPr>
              <a:t>https://digitalguardian.com/blog/how-secure-personally-identifiable-information-against-loss-or-compromise </a:t>
            </a:r>
          </a:p>
        </p:txBody>
      </p:sp>
    </p:spTree>
    <p:extLst>
      <p:ext uri="{BB962C8B-B14F-4D97-AF65-F5344CB8AC3E}">
        <p14:creationId xmlns:p14="http://schemas.microsoft.com/office/powerpoint/2010/main" val="28314452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F01C0C-1360-4E62-87C9-FFA5D1C5FAA2}"/>
              </a:ext>
            </a:extLst>
          </p:cNvPr>
          <p:cNvSpPr txBox="1"/>
          <p:nvPr/>
        </p:nvSpPr>
        <p:spPr>
          <a:xfrm>
            <a:off x="0" y="0"/>
            <a:ext cx="12192000" cy="1077218"/>
          </a:xfrm>
          <a:prstGeom prst="rect">
            <a:avLst/>
          </a:prstGeom>
          <a:noFill/>
        </p:spPr>
        <p:txBody>
          <a:bodyPr wrap="square" rtlCol="0">
            <a:spAutoFit/>
          </a:bodyPr>
          <a:lstStyle/>
          <a:p>
            <a:r>
              <a:rPr lang="en-IN" sz="3200" b="1" dirty="0"/>
              <a:t>14 . Components with known vulnerabilities </a:t>
            </a:r>
          </a:p>
          <a:p>
            <a:endParaRPr lang="en-IN" sz="3200" dirty="0"/>
          </a:p>
        </p:txBody>
      </p:sp>
      <p:graphicFrame>
        <p:nvGraphicFramePr>
          <p:cNvPr id="3" name="Table 2">
            <a:extLst>
              <a:ext uri="{FF2B5EF4-FFF2-40B4-BE49-F238E27FC236}">
                <a16:creationId xmlns:a16="http://schemas.microsoft.com/office/drawing/2014/main" id="{69A5D970-34B6-4870-B511-19A25787BE24}"/>
              </a:ext>
            </a:extLst>
          </p:cNvPr>
          <p:cNvGraphicFramePr>
            <a:graphicFrameLocks noGrp="1"/>
          </p:cNvGraphicFramePr>
          <p:nvPr>
            <p:extLst>
              <p:ext uri="{D42A27DB-BD31-4B8C-83A1-F6EECF244321}">
                <p14:modId xmlns:p14="http://schemas.microsoft.com/office/powerpoint/2010/main" val="1294757940"/>
              </p:ext>
            </p:extLst>
          </p:nvPr>
        </p:nvGraphicFramePr>
        <p:xfrm>
          <a:off x="742122" y="1439332"/>
          <a:ext cx="10548730" cy="370840"/>
        </p:xfrm>
        <a:graphic>
          <a:graphicData uri="http://schemas.openxmlformats.org/drawingml/2006/table">
            <a:tbl>
              <a:tblPr firstRow="1" bandRow="1">
                <a:tableStyleId>{5C22544A-7EE6-4342-B048-85BDC9FD1C3A}</a:tableStyleId>
              </a:tblPr>
              <a:tblGrid>
                <a:gridCol w="10548730">
                  <a:extLst>
                    <a:ext uri="{9D8B030D-6E8A-4147-A177-3AD203B41FA5}">
                      <a16:colId xmlns:a16="http://schemas.microsoft.com/office/drawing/2014/main" val="1714696761"/>
                    </a:ext>
                  </a:extLst>
                </a:gridCol>
              </a:tblGrid>
              <a:tr h="370840">
                <a:tc>
                  <a:txBody>
                    <a:bodyPr/>
                    <a:lstStyle/>
                    <a:p>
                      <a:endParaRPr lang="en-IN" dirty="0"/>
                    </a:p>
                  </a:txBody>
                  <a:tcPr/>
                </a:tc>
                <a:extLst>
                  <a:ext uri="{0D108BD9-81ED-4DB2-BD59-A6C34878D82A}">
                    <a16:rowId xmlns:a16="http://schemas.microsoft.com/office/drawing/2014/main" val="2695060675"/>
                  </a:ext>
                </a:extLst>
              </a:tr>
            </a:tbl>
          </a:graphicData>
        </a:graphic>
      </p:graphicFrame>
      <p:graphicFrame>
        <p:nvGraphicFramePr>
          <p:cNvPr id="4" name="Table 3">
            <a:extLst>
              <a:ext uri="{FF2B5EF4-FFF2-40B4-BE49-F238E27FC236}">
                <a16:creationId xmlns:a16="http://schemas.microsoft.com/office/drawing/2014/main" id="{D23F8E79-CD51-4B08-90EE-87C69C877E34}"/>
              </a:ext>
            </a:extLst>
          </p:cNvPr>
          <p:cNvGraphicFramePr>
            <a:graphicFrameLocks noGrp="1"/>
          </p:cNvGraphicFramePr>
          <p:nvPr>
            <p:extLst>
              <p:ext uri="{D42A27DB-BD31-4B8C-83A1-F6EECF244321}">
                <p14:modId xmlns:p14="http://schemas.microsoft.com/office/powerpoint/2010/main" val="613064950"/>
              </p:ext>
            </p:extLst>
          </p:nvPr>
        </p:nvGraphicFramePr>
        <p:xfrm>
          <a:off x="742122" y="1810172"/>
          <a:ext cx="10548730" cy="3132889"/>
        </p:xfrm>
        <a:graphic>
          <a:graphicData uri="http://schemas.openxmlformats.org/drawingml/2006/table">
            <a:tbl>
              <a:tblPr firstRow="1" bandRow="1">
                <a:tableStyleId>{5C22544A-7EE6-4342-B048-85BDC9FD1C3A}</a:tableStyleId>
              </a:tblPr>
              <a:tblGrid>
                <a:gridCol w="2862469">
                  <a:extLst>
                    <a:ext uri="{9D8B030D-6E8A-4147-A177-3AD203B41FA5}">
                      <a16:colId xmlns:a16="http://schemas.microsoft.com/office/drawing/2014/main" val="1571937068"/>
                    </a:ext>
                  </a:extLst>
                </a:gridCol>
                <a:gridCol w="7686261">
                  <a:extLst>
                    <a:ext uri="{9D8B030D-6E8A-4147-A177-3AD203B41FA5}">
                      <a16:colId xmlns:a16="http://schemas.microsoft.com/office/drawing/2014/main" val="2083202506"/>
                    </a:ext>
                  </a:extLst>
                </a:gridCol>
              </a:tblGrid>
              <a:tr h="3132889">
                <a:tc>
                  <a:txBody>
                    <a:bodyPr/>
                    <a:lstStyle/>
                    <a:p>
                      <a:pPr algn="ctr"/>
                      <a:r>
                        <a:rPr lang="en-IN" sz="2400" b="1" kern="1200" dirty="0">
                          <a:solidFill>
                            <a:schemeClr val="tx1"/>
                          </a:solidFill>
                          <a:effectLst/>
                          <a:latin typeface="+mn-lt"/>
                          <a:ea typeface="+mn-ea"/>
                          <a:cs typeface="+mn-cs"/>
                        </a:rPr>
                        <a:t>Components with known  </a:t>
                      </a:r>
                    </a:p>
                    <a:p>
                      <a:pPr algn="ctr"/>
                      <a:r>
                        <a:rPr lang="en-IN" sz="2400" b="1" kern="1200" dirty="0">
                          <a:solidFill>
                            <a:schemeClr val="tx1"/>
                          </a:solidFill>
                          <a:effectLst/>
                          <a:latin typeface="+mn-lt"/>
                          <a:ea typeface="+mn-ea"/>
                          <a:cs typeface="+mn-cs"/>
                        </a:rPr>
                        <a:t>Vulnerabilities </a:t>
                      </a:r>
                    </a:p>
                    <a:p>
                      <a:pPr algn="ctr"/>
                      <a:r>
                        <a:rPr lang="en-IN" sz="2400" b="1" kern="1200" dirty="0">
                          <a:solidFill>
                            <a:schemeClr val="tx1"/>
                          </a:solidFill>
                          <a:effectLst/>
                          <a:latin typeface="+mn-lt"/>
                          <a:ea typeface="+mn-ea"/>
                          <a:cs typeface="+mn-cs"/>
                        </a:rPr>
                        <a:t>(Moderate) </a:t>
                      </a:r>
                      <a:endParaRPr lang="en-IN" sz="2400" dirty="0">
                        <a:solidFill>
                          <a:schemeClr val="tx1"/>
                        </a:solidFill>
                      </a:endParaRPr>
                    </a:p>
                  </a:txBody>
                  <a:tcPr anchor="ctr">
                    <a:solidFill>
                      <a:srgbClr val="FFCF01"/>
                    </a:solidFill>
                  </a:tcPr>
                </a:tc>
                <a:tc>
                  <a:txBody>
                    <a:bodyPr/>
                    <a:lstStyle/>
                    <a:p>
                      <a:pPr marL="285750" lvl="0" indent="-285750" fontAlgn="base">
                        <a:buFont typeface="Arial" panose="020B0604020202020204" pitchFamily="34" charset="0"/>
                        <a:buChar char="•"/>
                      </a:pPr>
                      <a:endParaRPr lang="en-IN" sz="2000" b="0" u="none" strike="noStrike" kern="1200" dirty="0">
                        <a:solidFill>
                          <a:schemeClr val="tx1"/>
                        </a:solidFill>
                        <a:effectLst/>
                        <a:latin typeface="+mn-lt"/>
                        <a:ea typeface="+mn-ea"/>
                        <a:cs typeface="+mn-cs"/>
                      </a:endParaRPr>
                    </a:p>
                    <a:p>
                      <a:pPr marL="285750" lvl="0" indent="-285750" fontAlgn="base">
                        <a:buFont typeface="Arial" panose="020B0604020202020204" pitchFamily="34" charset="0"/>
                        <a:buChar char="•"/>
                      </a:pPr>
                      <a:r>
                        <a:rPr lang="en-IN" sz="2000" b="0" u="none" strike="noStrike" kern="1200" dirty="0">
                          <a:solidFill>
                            <a:schemeClr val="tx1"/>
                          </a:solidFill>
                          <a:effectLst/>
                          <a:latin typeface="+mn-lt"/>
                          <a:ea typeface="+mn-ea"/>
                          <a:cs typeface="+mn-cs"/>
                        </a:rPr>
                        <a:t>Server used is nginx/1.14.0 appears to be outdated (current is at  least 1.17.3 ) i.e. it is known to have exploitable vulnerabilities. </a:t>
                      </a:r>
                    </a:p>
                    <a:p>
                      <a:pPr marL="0" lvl="0" indent="0" fontAlgn="base">
                        <a:buFont typeface="Arial" panose="020B0604020202020204" pitchFamily="34" charset="0"/>
                        <a:buNone/>
                      </a:pPr>
                      <a:endParaRPr lang="en-IN" sz="2000" b="0" u="none" strike="noStrike" kern="1200" dirty="0">
                        <a:solidFill>
                          <a:schemeClr val="tx1"/>
                        </a:solidFill>
                        <a:effectLst/>
                        <a:latin typeface="+mn-lt"/>
                        <a:ea typeface="+mn-ea"/>
                        <a:cs typeface="+mn-cs"/>
                      </a:endParaRPr>
                    </a:p>
                    <a:p>
                      <a:pPr marL="285750" indent="-285750">
                        <a:buFont typeface="Arial" panose="020B0604020202020204" pitchFamily="34" charset="0"/>
                        <a:buChar char="•"/>
                      </a:pPr>
                      <a:r>
                        <a:rPr lang="en-IN" sz="2000" b="0" kern="1200" dirty="0">
                          <a:solidFill>
                            <a:schemeClr val="tx1"/>
                          </a:solidFill>
                          <a:effectLst/>
                          <a:latin typeface="+mn-lt"/>
                          <a:ea typeface="+mn-ea"/>
                          <a:cs typeface="+mn-cs"/>
                        </a:rPr>
                        <a:t>WonderCMS </a:t>
                      </a:r>
                      <a:endParaRPr lang="en-IN" sz="2000" b="0" dirty="0">
                        <a:solidFill>
                          <a:schemeClr val="tx1"/>
                        </a:solidFill>
                      </a:endParaRPr>
                    </a:p>
                  </a:txBody>
                  <a:tcPr>
                    <a:solidFill>
                      <a:schemeClr val="accent1">
                        <a:lumMod val="40000"/>
                        <a:lumOff val="60000"/>
                      </a:schemeClr>
                    </a:solidFill>
                  </a:tcPr>
                </a:tc>
                <a:extLst>
                  <a:ext uri="{0D108BD9-81ED-4DB2-BD59-A6C34878D82A}">
                    <a16:rowId xmlns:a16="http://schemas.microsoft.com/office/drawing/2014/main" val="3168379605"/>
                  </a:ext>
                </a:extLst>
              </a:tr>
            </a:tbl>
          </a:graphicData>
        </a:graphic>
      </p:graphicFrame>
    </p:spTree>
    <p:extLst>
      <p:ext uri="{BB962C8B-B14F-4D97-AF65-F5344CB8AC3E}">
        <p14:creationId xmlns:p14="http://schemas.microsoft.com/office/powerpoint/2010/main" val="34682624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142BDF-3963-47B1-A225-63FB244207B7}"/>
              </a:ext>
            </a:extLst>
          </p:cNvPr>
          <p:cNvSpPr txBox="1"/>
          <p:nvPr/>
        </p:nvSpPr>
        <p:spPr>
          <a:xfrm>
            <a:off x="0" y="0"/>
            <a:ext cx="12192000" cy="1415772"/>
          </a:xfrm>
          <a:prstGeom prst="rect">
            <a:avLst/>
          </a:prstGeom>
          <a:noFill/>
        </p:spPr>
        <p:txBody>
          <a:bodyPr wrap="square" rtlCol="0">
            <a:spAutoFit/>
          </a:bodyPr>
          <a:lstStyle/>
          <a:p>
            <a:r>
              <a:rPr lang="en-IN" sz="3200" b="1" dirty="0"/>
              <a:t>Observation :</a:t>
            </a:r>
          </a:p>
          <a:p>
            <a:pPr marL="285750" indent="-285750">
              <a:buFont typeface="Arial" panose="020B0604020202020204" pitchFamily="34" charset="0"/>
              <a:buChar char="•"/>
            </a:pPr>
            <a:r>
              <a:rPr lang="en-IN" dirty="0"/>
              <a:t>The PHP version installed is not the latest one and has multiple vulnerabilities that can be exploited .  Also wonderCMS is also outdated and highly vulnerable. </a:t>
            </a:r>
          </a:p>
          <a:p>
            <a:endParaRPr lang="en-IN" dirty="0"/>
          </a:p>
        </p:txBody>
      </p:sp>
      <p:pic>
        <p:nvPicPr>
          <p:cNvPr id="4" name="Picture 3">
            <a:extLst>
              <a:ext uri="{FF2B5EF4-FFF2-40B4-BE49-F238E27FC236}">
                <a16:creationId xmlns:a16="http://schemas.microsoft.com/office/drawing/2014/main" id="{FDAD0DA0-A012-4672-A08E-BC94DFD6DC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382" y="1291672"/>
            <a:ext cx="8445982" cy="54673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098951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12C541-A346-4CD1-BAE7-C7AD651F49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7825" y="757237"/>
            <a:ext cx="8896350" cy="53435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091101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ECD822-9CC0-4C3D-8050-5CB8F8E3B782}"/>
              </a:ext>
            </a:extLst>
          </p:cNvPr>
          <p:cNvSpPr txBox="1"/>
          <p:nvPr/>
        </p:nvSpPr>
        <p:spPr>
          <a:xfrm>
            <a:off x="0" y="0"/>
            <a:ext cx="12192000" cy="5309146"/>
          </a:xfrm>
          <a:prstGeom prst="rect">
            <a:avLst/>
          </a:prstGeom>
          <a:noFill/>
        </p:spPr>
        <p:txBody>
          <a:bodyPr wrap="square" rtlCol="0">
            <a:spAutoFit/>
          </a:bodyPr>
          <a:lstStyle/>
          <a:p>
            <a:r>
              <a:rPr lang="en-IN" sz="3200" b="1" dirty="0"/>
              <a:t>Business Impact – High </a:t>
            </a:r>
          </a:p>
          <a:p>
            <a:endParaRPr lang="en-IN" sz="900" b="1" dirty="0"/>
          </a:p>
          <a:p>
            <a:r>
              <a:rPr lang="en-IN" dirty="0"/>
              <a:t>Exploits of every vulnerability detected is regularly made public and hence outdated software can very  easily be taken advantage of . If the attacker comes to know about this vulnerability ,he may directly use  the exploit to take down the entire system, which is a big risk. </a:t>
            </a:r>
          </a:p>
          <a:p>
            <a:r>
              <a:rPr lang="en-IN" dirty="0"/>
              <a:t> </a:t>
            </a:r>
          </a:p>
          <a:p>
            <a:r>
              <a:rPr lang="en-IN" dirty="0"/>
              <a:t> </a:t>
            </a:r>
          </a:p>
          <a:p>
            <a:r>
              <a:rPr lang="en-IN" sz="3200" b="1" dirty="0"/>
              <a:t>Recommendation :</a:t>
            </a:r>
          </a:p>
          <a:p>
            <a:endParaRPr lang="en-IN" sz="900" b="1" dirty="0"/>
          </a:p>
          <a:p>
            <a:pPr marL="285750" lvl="0" indent="-285750" fontAlgn="base">
              <a:buFont typeface="Arial" panose="020B0604020202020204" pitchFamily="34" charset="0"/>
              <a:buChar char="•"/>
            </a:pPr>
            <a:r>
              <a:rPr lang="en-IN" dirty="0"/>
              <a:t>Upgrade to the latest version of Affected Software/theme/plugin/OS which means latest version. </a:t>
            </a:r>
          </a:p>
          <a:p>
            <a:pPr marL="285750" lvl="0" indent="-285750" fontAlgn="base">
              <a:buFont typeface="Arial" panose="020B0604020202020204" pitchFamily="34" charset="0"/>
              <a:buChar char="•"/>
            </a:pPr>
            <a:r>
              <a:rPr lang="en-IN" dirty="0"/>
              <a:t>If upgrade is not possible for the time being, isolate the server from any other critical data and servers. </a:t>
            </a:r>
          </a:p>
          <a:p>
            <a:pPr lvl="0" fontAlgn="base"/>
            <a:endParaRPr lang="en-US" dirty="0"/>
          </a:p>
          <a:p>
            <a:pPr lvl="0" fontAlgn="base"/>
            <a:endParaRPr lang="en-IN" dirty="0"/>
          </a:p>
          <a:p>
            <a:r>
              <a:rPr lang="en-IN" sz="3200" b="1" dirty="0"/>
              <a:t>References :</a:t>
            </a:r>
          </a:p>
          <a:p>
            <a:endParaRPr lang="en-IN" sz="900" b="1" dirty="0"/>
          </a:p>
          <a:p>
            <a:pPr marL="285750" indent="-285750">
              <a:buFont typeface="Arial" panose="020B0604020202020204" pitchFamily="34" charset="0"/>
              <a:buChar char="•"/>
            </a:pPr>
            <a:r>
              <a:rPr lang="en-IN" u="sng" dirty="0">
                <a:hlinkClick r:id="rId2"/>
              </a:rPr>
              <a:t>https://usn</a:t>
            </a:r>
            <a:r>
              <a:rPr lang="en-IN" i="1" u="sng" dirty="0">
                <a:hlinkClick r:id="rId2"/>
              </a:rPr>
              <a:t>.ubuntu.com/4099-1/</a:t>
            </a:r>
            <a:r>
              <a:rPr lang="en-IN" i="1" dirty="0">
                <a:hlinkClick r:id="rId2"/>
              </a:rPr>
              <a:t> </a:t>
            </a:r>
            <a:endParaRPr lang="en-IN" i="1" dirty="0"/>
          </a:p>
          <a:p>
            <a:pPr marL="285750" indent="-285750">
              <a:buFont typeface="Arial" panose="020B0604020202020204" pitchFamily="34" charset="0"/>
              <a:buChar char="•"/>
            </a:pPr>
            <a:r>
              <a:rPr lang="en-IN" i="1" u="sng" dirty="0">
                <a:hlinkClick r:id="rId3"/>
              </a:rPr>
              <a:t>http://securitywarrior9.blogspot.com/2018/01/vulnerability-in-wonder-cms-leading-to.html</a:t>
            </a:r>
            <a:r>
              <a:rPr lang="en-IN" i="1" dirty="0"/>
              <a:t> </a:t>
            </a:r>
            <a:endParaRPr lang="en-IN" dirty="0"/>
          </a:p>
          <a:p>
            <a:endParaRPr lang="en-IN" dirty="0"/>
          </a:p>
        </p:txBody>
      </p:sp>
    </p:spTree>
    <p:extLst>
      <p:ext uri="{BB962C8B-B14F-4D97-AF65-F5344CB8AC3E}">
        <p14:creationId xmlns:p14="http://schemas.microsoft.com/office/powerpoint/2010/main" val="1307537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961EBC-8DB7-4C86-8C7D-646882332088}"/>
              </a:ext>
            </a:extLst>
          </p:cNvPr>
          <p:cNvSpPr txBox="1"/>
          <p:nvPr/>
        </p:nvSpPr>
        <p:spPr>
          <a:xfrm>
            <a:off x="0" y="0"/>
            <a:ext cx="11900452" cy="1261884"/>
          </a:xfrm>
          <a:prstGeom prst="rect">
            <a:avLst/>
          </a:prstGeom>
          <a:noFill/>
        </p:spPr>
        <p:txBody>
          <a:bodyPr wrap="square" rtlCol="0" anchor="ctr">
            <a:spAutoFit/>
          </a:bodyPr>
          <a:lstStyle/>
          <a:p>
            <a:r>
              <a:rPr lang="en-IN" sz="2800" b="1" dirty="0"/>
              <a:t>Proof of Concept (PoC) :</a:t>
            </a:r>
          </a:p>
          <a:p>
            <a:pPr marL="285750" indent="-285750">
              <a:buFont typeface="Arial" panose="020B0604020202020204" pitchFamily="34" charset="0"/>
              <a:buChar char="•"/>
            </a:pPr>
            <a:r>
              <a:rPr lang="en-IN" sz="1400" b="1" dirty="0"/>
              <a:t> </a:t>
            </a:r>
            <a:r>
              <a:rPr lang="en-US" sz="1600" b="1" dirty="0"/>
              <a:t>Attacker can execute SQL commands as shown below. Here I have used the payload below to extract the database name and MySQL version information </a:t>
            </a:r>
            <a:r>
              <a:rPr lang="en-US" sz="1600" b="1" dirty="0">
                <a:solidFill>
                  <a:srgbClr val="0070C0"/>
                </a:solidFill>
              </a:rPr>
              <a:t>: </a:t>
            </a:r>
            <a:r>
              <a:rPr lang="en-US" sz="1600" b="1" u="sng" dirty="0">
                <a:solidFill>
                  <a:srgbClr val="0070C0"/>
                </a:solidFill>
              </a:rPr>
              <a:t> </a:t>
            </a:r>
            <a:r>
              <a:rPr lang="en-US" sz="1600" b="1" u="sng" dirty="0">
                <a:solidFill>
                  <a:srgbClr val="0070C0"/>
                </a:solidFill>
                <a:hlinkClick r:id="rId2">
                  <a:extLst>
                    <a:ext uri="{A12FA001-AC4F-418D-AE19-62706E023703}">
                      <ahyp:hlinkClr xmlns:ahyp="http://schemas.microsoft.com/office/drawing/2018/hyperlinkcolor" val="tx"/>
                    </a:ext>
                  </a:extLst>
                </a:hlinkClick>
              </a:rPr>
              <a:t>http://3.109.217.174/products.php?cat=1</a:t>
            </a:r>
            <a:r>
              <a:rPr lang="en-US" sz="1600" b="1" u="sng" dirty="0">
                <a:solidFill>
                  <a:srgbClr val="0070C0"/>
                </a:solidFill>
              </a:rPr>
              <a:t>’union select database(),version(),database(),database(),version(),version(),version() --+</a:t>
            </a:r>
            <a:endParaRPr lang="en-IN" b="1" u="sng" dirty="0">
              <a:solidFill>
                <a:srgbClr val="0070C0"/>
              </a:solidFill>
            </a:endParaRPr>
          </a:p>
        </p:txBody>
      </p:sp>
      <p:pic>
        <p:nvPicPr>
          <p:cNvPr id="9" name="Picture 8">
            <a:extLst>
              <a:ext uri="{FF2B5EF4-FFF2-40B4-BE49-F238E27FC236}">
                <a16:creationId xmlns:a16="http://schemas.microsoft.com/office/drawing/2014/main" id="{525ECAA9-5ABF-438F-B56C-2621935E0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75" y="1462708"/>
            <a:ext cx="10382250" cy="4648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987510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4C06B6-F105-415E-ADF2-21CD9606F27A}"/>
              </a:ext>
            </a:extLst>
          </p:cNvPr>
          <p:cNvSpPr txBox="1"/>
          <p:nvPr/>
        </p:nvSpPr>
        <p:spPr>
          <a:xfrm>
            <a:off x="0" y="0"/>
            <a:ext cx="12192000" cy="861774"/>
          </a:xfrm>
          <a:prstGeom prst="rect">
            <a:avLst/>
          </a:prstGeom>
          <a:noFill/>
        </p:spPr>
        <p:txBody>
          <a:bodyPr wrap="square" rtlCol="0">
            <a:spAutoFit/>
          </a:bodyPr>
          <a:lstStyle/>
          <a:p>
            <a:r>
              <a:rPr lang="en-IN" sz="3200" dirty="0"/>
              <a:t>15 . Improper Server Side and Client Side Filters </a:t>
            </a:r>
          </a:p>
          <a:p>
            <a:endParaRPr lang="en-IN" dirty="0"/>
          </a:p>
        </p:txBody>
      </p:sp>
      <p:graphicFrame>
        <p:nvGraphicFramePr>
          <p:cNvPr id="3" name="Table 2">
            <a:extLst>
              <a:ext uri="{FF2B5EF4-FFF2-40B4-BE49-F238E27FC236}">
                <a16:creationId xmlns:a16="http://schemas.microsoft.com/office/drawing/2014/main" id="{4BAC65F1-4265-4ABC-AD74-1EDA0D948320}"/>
              </a:ext>
            </a:extLst>
          </p:cNvPr>
          <p:cNvGraphicFramePr>
            <a:graphicFrameLocks noGrp="1"/>
          </p:cNvGraphicFramePr>
          <p:nvPr>
            <p:extLst>
              <p:ext uri="{D42A27DB-BD31-4B8C-83A1-F6EECF244321}">
                <p14:modId xmlns:p14="http://schemas.microsoft.com/office/powerpoint/2010/main" val="813465962"/>
              </p:ext>
            </p:extLst>
          </p:nvPr>
        </p:nvGraphicFramePr>
        <p:xfrm>
          <a:off x="795129" y="1709530"/>
          <a:ext cx="10681254" cy="4428803"/>
        </p:xfrm>
        <a:graphic>
          <a:graphicData uri="http://schemas.openxmlformats.org/drawingml/2006/table">
            <a:tbl>
              <a:tblPr firstRow="1" bandRow="1">
                <a:tableStyleId>{5C22544A-7EE6-4342-B048-85BDC9FD1C3A}</a:tableStyleId>
              </a:tblPr>
              <a:tblGrid>
                <a:gridCol w="3087758">
                  <a:extLst>
                    <a:ext uri="{9D8B030D-6E8A-4147-A177-3AD203B41FA5}">
                      <a16:colId xmlns:a16="http://schemas.microsoft.com/office/drawing/2014/main" val="4186326893"/>
                    </a:ext>
                  </a:extLst>
                </a:gridCol>
                <a:gridCol w="7593496">
                  <a:extLst>
                    <a:ext uri="{9D8B030D-6E8A-4147-A177-3AD203B41FA5}">
                      <a16:colId xmlns:a16="http://schemas.microsoft.com/office/drawing/2014/main" val="2533123119"/>
                    </a:ext>
                  </a:extLst>
                </a:gridCol>
              </a:tblGrid>
              <a:tr h="4428803">
                <a:tc>
                  <a:txBody>
                    <a:bodyPr/>
                    <a:lstStyle/>
                    <a:p>
                      <a:pPr algn="ctr"/>
                      <a:r>
                        <a:rPr lang="en-IN" sz="2400" dirty="0">
                          <a:solidFill>
                            <a:schemeClr val="tx1"/>
                          </a:solidFill>
                        </a:rPr>
                        <a:t>Improper Server Side and Client Side Filters</a:t>
                      </a:r>
                    </a:p>
                    <a:p>
                      <a:pPr algn="ctr"/>
                      <a:r>
                        <a:rPr lang="en-IN" sz="2400" dirty="0">
                          <a:solidFill>
                            <a:schemeClr val="tx1"/>
                          </a:solidFill>
                        </a:rPr>
                        <a:t>(Low) </a:t>
                      </a:r>
                    </a:p>
                  </a:txBody>
                  <a:tcPr anchor="ctr">
                    <a:solidFill>
                      <a:srgbClr val="76E82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chemeClr val="tx1"/>
                          </a:solidFill>
                          <a:effectLst/>
                          <a:latin typeface="+mn-lt"/>
                          <a:ea typeface="+mn-ea"/>
                          <a:cs typeface="+mn-cs"/>
                        </a:rPr>
                        <a:t>Below mentioned URLs have improper server side filter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kern="1200" dirty="0">
                          <a:solidFill>
                            <a:schemeClr val="tx1"/>
                          </a:solidFill>
                          <a:effectLst/>
                          <a:latin typeface="+mn-lt"/>
                          <a:ea typeface="+mn-ea"/>
                          <a:cs typeface="+mn-cs"/>
                        </a:rPr>
                        <a:t>Affected URL :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b="0" u="sng" kern="1200" dirty="0">
                          <a:solidFill>
                            <a:srgbClr val="0070C0"/>
                          </a:solidFill>
                          <a:effectLst/>
                          <a:latin typeface="+mn-lt"/>
                          <a:ea typeface="+mn-ea"/>
                          <a:cs typeface="+mn-cs"/>
                        </a:rPr>
                        <a:t>http://3.108.196.40/profile/16/edit/</a:t>
                      </a:r>
                    </a:p>
                    <a:p>
                      <a:endParaRPr lang="en-IN" sz="1800" b="1" kern="1200" dirty="0">
                        <a:solidFill>
                          <a:schemeClr val="tx1"/>
                        </a:solidFill>
                        <a:effectLst/>
                        <a:latin typeface="+mn-lt"/>
                        <a:ea typeface="+mn-ea"/>
                        <a:cs typeface="+mn-cs"/>
                      </a:endParaRPr>
                    </a:p>
                    <a:p>
                      <a:r>
                        <a:rPr lang="en-IN" sz="1800" b="1" kern="1200" dirty="0">
                          <a:solidFill>
                            <a:schemeClr val="tx1"/>
                          </a:solidFill>
                          <a:effectLst/>
                          <a:latin typeface="+mn-lt"/>
                          <a:ea typeface="+mn-ea"/>
                          <a:cs typeface="+mn-cs"/>
                        </a:rPr>
                        <a:t>Affected parameter : </a:t>
                      </a:r>
                    </a:p>
                    <a:p>
                      <a:pPr marL="285750" indent="-285750">
                        <a:buFont typeface="Arial" panose="020B0604020202020204" pitchFamily="34" charset="0"/>
                        <a:buChar char="•"/>
                      </a:pPr>
                      <a:r>
                        <a:rPr lang="en-IN" sz="1800" b="0" kern="1200" dirty="0">
                          <a:solidFill>
                            <a:schemeClr val="tx1"/>
                          </a:solidFill>
                          <a:effectLst/>
                          <a:latin typeface="+mn-lt"/>
                          <a:ea typeface="+mn-ea"/>
                          <a:cs typeface="+mn-cs"/>
                        </a:rPr>
                        <a:t> Contact Number (POST Parameter) </a:t>
                      </a:r>
                    </a:p>
                    <a:p>
                      <a:pPr marL="0" indent="0">
                        <a:buFont typeface="Arial" panose="020B0604020202020204" pitchFamily="34" charset="0"/>
                        <a:buNone/>
                      </a:pPr>
                      <a:endParaRPr lang="en-IN" sz="1800" b="0" kern="1200" dirty="0">
                        <a:solidFill>
                          <a:schemeClr val="tx1"/>
                        </a:solidFill>
                        <a:effectLst/>
                        <a:latin typeface="+mn-lt"/>
                        <a:ea typeface="+mn-ea"/>
                        <a:cs typeface="+mn-cs"/>
                      </a:endParaRPr>
                    </a:p>
                    <a:p>
                      <a:r>
                        <a:rPr lang="en-IN" sz="1800" b="1" kern="1200" dirty="0">
                          <a:solidFill>
                            <a:schemeClr val="tx1"/>
                          </a:solidFill>
                          <a:effectLst/>
                          <a:latin typeface="+mn-lt"/>
                          <a:ea typeface="+mn-ea"/>
                          <a:cs typeface="+mn-cs"/>
                        </a:rPr>
                        <a:t>Payload used : </a:t>
                      </a:r>
                    </a:p>
                    <a:p>
                      <a:pPr marL="285750" indent="-285750">
                        <a:buFont typeface="Arial" panose="020B0604020202020204" pitchFamily="34" charset="0"/>
                        <a:buChar char="•"/>
                      </a:pPr>
                      <a:r>
                        <a:rPr lang="en-IN" sz="1800" b="0" kern="1200" dirty="0">
                          <a:solidFill>
                            <a:schemeClr val="tx1"/>
                          </a:solidFill>
                          <a:effectLst/>
                          <a:latin typeface="+mn-lt"/>
                          <a:ea typeface="+mn-ea"/>
                          <a:cs typeface="+mn-cs"/>
                        </a:rPr>
                        <a:t>9000000000 </a:t>
                      </a:r>
                    </a:p>
                    <a:p>
                      <a:pPr marL="0" indent="0">
                        <a:buFont typeface="Arial" panose="020B0604020202020204" pitchFamily="34" charset="0"/>
                        <a:buNone/>
                      </a:pPr>
                      <a:endParaRPr lang="en-US"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800" b="1" kern="1200" dirty="0">
                          <a:solidFill>
                            <a:schemeClr val="tx1"/>
                          </a:solidFill>
                          <a:effectLst/>
                          <a:latin typeface="+mn-lt"/>
                          <a:ea typeface="+mn-ea"/>
                          <a:cs typeface="+mn-cs"/>
                        </a:rPr>
                        <a:t>Other Affected URL : </a:t>
                      </a:r>
                    </a:p>
                    <a:p>
                      <a:pPr marL="285750" indent="-285750">
                        <a:buFont typeface="Arial" panose="020B0604020202020204" pitchFamily="34" charset="0"/>
                        <a:buChar char="•"/>
                      </a:pPr>
                      <a:r>
                        <a:rPr lang="en-IN" b="0" u="sng" dirty="0">
                          <a:solidFill>
                            <a:srgbClr val="0070C0"/>
                          </a:solidFill>
                          <a:hlinkClick r:id="rId2"/>
                        </a:rPr>
                        <a:t>http://3.108.196.40/forum/index.php?u=/user/register</a:t>
                      </a:r>
                      <a:endParaRPr lang="en-IN" b="0" u="sng" dirty="0">
                        <a:solidFill>
                          <a:srgbClr val="0070C0"/>
                        </a:solidFill>
                      </a:endParaRPr>
                    </a:p>
                    <a:p>
                      <a:pPr marL="0" indent="0">
                        <a:buFont typeface="Arial" panose="020B0604020202020204" pitchFamily="34" charset="0"/>
                        <a:buNone/>
                      </a:pPr>
                      <a:endParaRPr lang="en-IN" b="0" u="sng" dirty="0">
                        <a:solidFill>
                          <a:srgbClr val="0070C0"/>
                        </a:solidFill>
                      </a:endParaRPr>
                    </a:p>
                  </a:txBody>
                  <a:tcPr>
                    <a:solidFill>
                      <a:schemeClr val="accent1">
                        <a:lumMod val="40000"/>
                        <a:lumOff val="60000"/>
                      </a:schemeClr>
                    </a:solidFill>
                  </a:tcPr>
                </a:tc>
                <a:extLst>
                  <a:ext uri="{0D108BD9-81ED-4DB2-BD59-A6C34878D82A}">
                    <a16:rowId xmlns:a16="http://schemas.microsoft.com/office/drawing/2014/main" val="2688968495"/>
                  </a:ext>
                </a:extLst>
              </a:tr>
            </a:tbl>
          </a:graphicData>
        </a:graphic>
      </p:graphicFrame>
      <p:graphicFrame>
        <p:nvGraphicFramePr>
          <p:cNvPr id="4" name="Table 3">
            <a:extLst>
              <a:ext uri="{FF2B5EF4-FFF2-40B4-BE49-F238E27FC236}">
                <a16:creationId xmlns:a16="http://schemas.microsoft.com/office/drawing/2014/main" id="{2B3E628C-7EEE-4A6C-BED8-92926CE48076}"/>
              </a:ext>
            </a:extLst>
          </p:cNvPr>
          <p:cNvGraphicFramePr>
            <a:graphicFrameLocks noGrp="1"/>
          </p:cNvGraphicFramePr>
          <p:nvPr>
            <p:extLst>
              <p:ext uri="{D42A27DB-BD31-4B8C-83A1-F6EECF244321}">
                <p14:modId xmlns:p14="http://schemas.microsoft.com/office/powerpoint/2010/main" val="2044554433"/>
              </p:ext>
            </p:extLst>
          </p:nvPr>
        </p:nvGraphicFramePr>
        <p:xfrm>
          <a:off x="795129" y="1338690"/>
          <a:ext cx="10681254" cy="370840"/>
        </p:xfrm>
        <a:graphic>
          <a:graphicData uri="http://schemas.openxmlformats.org/drawingml/2006/table">
            <a:tbl>
              <a:tblPr firstRow="1" bandRow="1">
                <a:tableStyleId>{5C22544A-7EE6-4342-B048-85BDC9FD1C3A}</a:tableStyleId>
              </a:tblPr>
              <a:tblGrid>
                <a:gridCol w="10681254">
                  <a:extLst>
                    <a:ext uri="{9D8B030D-6E8A-4147-A177-3AD203B41FA5}">
                      <a16:colId xmlns:a16="http://schemas.microsoft.com/office/drawing/2014/main" val="1846279154"/>
                    </a:ext>
                  </a:extLst>
                </a:gridCol>
              </a:tblGrid>
              <a:tr h="370840">
                <a:tc>
                  <a:txBody>
                    <a:bodyPr/>
                    <a:lstStyle/>
                    <a:p>
                      <a:endParaRPr lang="en-IN" dirty="0"/>
                    </a:p>
                  </a:txBody>
                  <a:tcPr/>
                </a:tc>
                <a:extLst>
                  <a:ext uri="{0D108BD9-81ED-4DB2-BD59-A6C34878D82A}">
                    <a16:rowId xmlns:a16="http://schemas.microsoft.com/office/drawing/2014/main" val="3852980481"/>
                  </a:ext>
                </a:extLst>
              </a:tr>
            </a:tbl>
          </a:graphicData>
        </a:graphic>
      </p:graphicFrame>
    </p:spTree>
    <p:extLst>
      <p:ext uri="{BB962C8B-B14F-4D97-AF65-F5344CB8AC3E}">
        <p14:creationId xmlns:p14="http://schemas.microsoft.com/office/powerpoint/2010/main" val="27868620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1F11F9-1446-46C7-9068-DBEF8AF0BEBC}"/>
              </a:ext>
            </a:extLst>
          </p:cNvPr>
          <p:cNvSpPr txBox="1"/>
          <p:nvPr/>
        </p:nvSpPr>
        <p:spPr>
          <a:xfrm>
            <a:off x="0" y="0"/>
            <a:ext cx="12192000" cy="1415772"/>
          </a:xfrm>
          <a:prstGeom prst="rect">
            <a:avLst/>
          </a:prstGeom>
          <a:noFill/>
        </p:spPr>
        <p:txBody>
          <a:bodyPr wrap="square" rtlCol="0">
            <a:spAutoFit/>
          </a:bodyPr>
          <a:lstStyle/>
          <a:p>
            <a:r>
              <a:rPr lang="en-IN" sz="3200" b="1" dirty="0"/>
              <a:t>Observation :</a:t>
            </a:r>
          </a:p>
          <a:p>
            <a:pPr marL="285750" lvl="0" indent="-285750" fontAlgn="base">
              <a:buFont typeface="Arial" panose="020B0604020202020204" pitchFamily="34" charset="0"/>
              <a:buChar char="•"/>
            </a:pPr>
            <a:r>
              <a:rPr lang="en-IN" dirty="0"/>
              <a:t>After logging in as customer, when we try to edit the phone number to some invalid one , the error is as shown. </a:t>
            </a:r>
          </a:p>
          <a:p>
            <a:pPr marL="285750" lvl="0" indent="-285750" fontAlgn="base">
              <a:buFont typeface="Arial" panose="020B0604020202020204" pitchFamily="34" charset="0"/>
              <a:buChar char="•"/>
            </a:pPr>
            <a:r>
              <a:rPr lang="en-IN" dirty="0"/>
              <a:t>Also if mobile number with correct length is entered but actually doesn’t exist, it is validated. </a:t>
            </a:r>
          </a:p>
          <a:p>
            <a:endParaRPr lang="en-IN" dirty="0"/>
          </a:p>
        </p:txBody>
      </p:sp>
      <p:pic>
        <p:nvPicPr>
          <p:cNvPr id="4" name="Picture 3">
            <a:extLst>
              <a:ext uri="{FF2B5EF4-FFF2-40B4-BE49-F238E27FC236}">
                <a16:creationId xmlns:a16="http://schemas.microsoft.com/office/drawing/2014/main" id="{69FD77D4-A500-48F8-87A7-8AD4EA9536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992" y="2140432"/>
            <a:ext cx="4114800" cy="6953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023F3E02-4001-49AD-9B0D-3E200B42AA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3512" y="1183585"/>
            <a:ext cx="5972175" cy="5524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a:extLst>
              <a:ext uri="{FF2B5EF4-FFF2-40B4-BE49-F238E27FC236}">
                <a16:creationId xmlns:a16="http://schemas.microsoft.com/office/drawing/2014/main" id="{EE68F666-5F12-49D3-8159-70A392131F1C}"/>
              </a:ext>
            </a:extLst>
          </p:cNvPr>
          <p:cNvSpPr/>
          <p:nvPr/>
        </p:nvSpPr>
        <p:spPr>
          <a:xfrm>
            <a:off x="7262191" y="4810539"/>
            <a:ext cx="3953496" cy="5035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823650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9264B2-BD7D-4FD4-A9E0-1845060C78C3}"/>
              </a:ext>
            </a:extLst>
          </p:cNvPr>
          <p:cNvSpPr txBox="1"/>
          <p:nvPr/>
        </p:nvSpPr>
        <p:spPr>
          <a:xfrm>
            <a:off x="0" y="0"/>
            <a:ext cx="12192000" cy="1415772"/>
          </a:xfrm>
          <a:prstGeom prst="rect">
            <a:avLst/>
          </a:prstGeom>
          <a:noFill/>
        </p:spPr>
        <p:txBody>
          <a:bodyPr wrap="square" rtlCol="0">
            <a:spAutoFit/>
          </a:bodyPr>
          <a:lstStyle/>
          <a:p>
            <a:r>
              <a:rPr lang="en-IN" sz="3200" b="1" dirty="0"/>
              <a:t>Proof of Concept (PoC) :</a:t>
            </a:r>
          </a:p>
          <a:p>
            <a:pPr marL="285750" indent="-285750">
              <a:buFont typeface="Arial" panose="020B0604020202020204" pitchFamily="34" charset="0"/>
              <a:buChar char="•"/>
            </a:pPr>
            <a:r>
              <a:rPr lang="en-IN" dirty="0"/>
              <a:t>But when we give a valid phone number on the client side, but intercept it through burpsuite and again give invalid number, it gets accepted. </a:t>
            </a:r>
          </a:p>
          <a:p>
            <a:endParaRPr lang="en-IN" dirty="0"/>
          </a:p>
        </p:txBody>
      </p:sp>
      <p:pic>
        <p:nvPicPr>
          <p:cNvPr id="4" name="Picture 3">
            <a:extLst>
              <a:ext uri="{FF2B5EF4-FFF2-40B4-BE49-F238E27FC236}">
                <a16:creationId xmlns:a16="http://schemas.microsoft.com/office/drawing/2014/main" id="{378EBA66-C2E7-473C-B8D1-F1F6B2B686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7522" y="996017"/>
            <a:ext cx="8382000" cy="57054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534775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1A460B-BC57-45FF-A0BC-4EB8AC59AB59}"/>
              </a:ext>
            </a:extLst>
          </p:cNvPr>
          <p:cNvSpPr txBox="1"/>
          <p:nvPr/>
        </p:nvSpPr>
        <p:spPr>
          <a:xfrm>
            <a:off x="0" y="0"/>
            <a:ext cx="12192000" cy="6278642"/>
          </a:xfrm>
          <a:prstGeom prst="rect">
            <a:avLst/>
          </a:prstGeom>
          <a:noFill/>
        </p:spPr>
        <p:txBody>
          <a:bodyPr wrap="square" rtlCol="0">
            <a:spAutoFit/>
          </a:bodyPr>
          <a:lstStyle/>
          <a:p>
            <a:r>
              <a:rPr lang="en-IN" sz="3200" b="1" dirty="0"/>
              <a:t>Business Impact - Low </a:t>
            </a:r>
          </a:p>
          <a:p>
            <a:endParaRPr lang="en-IN" sz="900" b="1" dirty="0"/>
          </a:p>
          <a:p>
            <a:r>
              <a:rPr lang="en-IN" dirty="0"/>
              <a:t>The data provided by the user ,if incorrect, is not a very big issue but still must be checked for proper  validatory information . </a:t>
            </a:r>
          </a:p>
          <a:p>
            <a:endParaRPr lang="en-IN" dirty="0"/>
          </a:p>
          <a:p>
            <a:endParaRPr lang="en-IN" dirty="0"/>
          </a:p>
          <a:p>
            <a:endParaRPr lang="en-IN" dirty="0"/>
          </a:p>
          <a:p>
            <a:r>
              <a:rPr lang="en-IN" b="1" dirty="0"/>
              <a:t> </a:t>
            </a:r>
            <a:r>
              <a:rPr lang="en-IN" sz="3200" b="1" dirty="0"/>
              <a:t>Recommendation :</a:t>
            </a:r>
          </a:p>
          <a:p>
            <a:endParaRPr lang="en-IN" sz="900" b="1" dirty="0"/>
          </a:p>
          <a:p>
            <a:pPr marL="285750" lvl="0" indent="-285750" fontAlgn="base">
              <a:buFont typeface="Arial" panose="020B0604020202020204" pitchFamily="34" charset="0"/>
              <a:buChar char="•"/>
            </a:pPr>
            <a:r>
              <a:rPr lang="en-IN" dirty="0"/>
              <a:t>Implement all critical checks on server side code only. </a:t>
            </a:r>
          </a:p>
          <a:p>
            <a:pPr marL="285750" lvl="0" indent="-285750" fontAlgn="base">
              <a:buFont typeface="Arial" panose="020B0604020202020204" pitchFamily="34" charset="0"/>
              <a:buChar char="•"/>
            </a:pPr>
            <a:r>
              <a:rPr lang="en-IN" dirty="0"/>
              <a:t>Client-side checks must be treated as decoratives only. </a:t>
            </a:r>
          </a:p>
          <a:p>
            <a:pPr marL="285750" lvl="0" indent="-285750" fontAlgn="base">
              <a:buFont typeface="Arial" panose="020B0604020202020204" pitchFamily="34" charset="0"/>
              <a:buChar char="•"/>
            </a:pPr>
            <a:r>
              <a:rPr lang="en-IN" dirty="0"/>
              <a:t>All business logic must be implemented and checked on the server code. This includes user input, the flow of  applications and even the URL/Modules a user is supposed to access or not. </a:t>
            </a:r>
          </a:p>
          <a:p>
            <a:pPr marL="285750" lvl="0" indent="-285750" fontAlgn="base">
              <a:buFont typeface="Arial" panose="020B0604020202020204" pitchFamily="34" charset="0"/>
              <a:buChar char="•"/>
            </a:pPr>
            <a:endParaRPr lang="en-US" dirty="0"/>
          </a:p>
          <a:p>
            <a:pPr marL="285750" lvl="0" indent="-285750" fontAlgn="base">
              <a:buFont typeface="Arial" panose="020B0604020202020204" pitchFamily="34" charset="0"/>
              <a:buChar char="•"/>
            </a:pPr>
            <a:endParaRPr lang="en-US" dirty="0"/>
          </a:p>
          <a:p>
            <a:pPr marL="285750" lvl="0" indent="-285750" fontAlgn="base">
              <a:buFont typeface="Arial" panose="020B0604020202020204" pitchFamily="34" charset="0"/>
              <a:buChar char="•"/>
            </a:pPr>
            <a:endParaRPr lang="en-US" dirty="0"/>
          </a:p>
          <a:p>
            <a:pPr marL="285750" lvl="0" indent="-285750" fontAlgn="base">
              <a:buFont typeface="Arial" panose="020B0604020202020204" pitchFamily="34" charset="0"/>
              <a:buChar char="•"/>
            </a:pPr>
            <a:endParaRPr lang="en-US" dirty="0"/>
          </a:p>
          <a:p>
            <a:pPr marL="285750" lvl="0" indent="-285750" fontAlgn="base">
              <a:buFont typeface="Arial" panose="020B0604020202020204" pitchFamily="34" charset="0"/>
              <a:buChar char="•"/>
            </a:pPr>
            <a:endParaRPr lang="en-IN" dirty="0"/>
          </a:p>
          <a:p>
            <a:r>
              <a:rPr lang="en-IN" dirty="0"/>
              <a:t> </a:t>
            </a:r>
          </a:p>
          <a:p>
            <a:r>
              <a:rPr lang="en-IN" sz="3200" b="1" dirty="0"/>
              <a:t>References :</a:t>
            </a:r>
          </a:p>
          <a:p>
            <a:pPr marL="285750" indent="-285750">
              <a:buFont typeface="Arial" panose="020B0604020202020204" pitchFamily="34" charset="0"/>
              <a:buChar char="•"/>
            </a:pPr>
            <a:r>
              <a:rPr lang="en-IN" dirty="0">
                <a:solidFill>
                  <a:srgbClr val="0070C0"/>
                </a:solidFill>
                <a:hlinkClick r:id="rId2">
                  <a:extLst>
                    <a:ext uri="{A12FA001-AC4F-418D-AE19-62706E023703}">
                      <ahyp:hlinkClr xmlns:ahyp="http://schemas.microsoft.com/office/drawing/2018/hyperlinkcolor" val="tx"/>
                    </a:ext>
                  </a:extLst>
                </a:hlinkClick>
              </a:rPr>
              <a:t>http://projects.webappsec.org/w/page/13246933/Improper%20Input%20Handling</a:t>
            </a:r>
            <a:r>
              <a:rPr lang="en-IN" dirty="0">
                <a:solidFill>
                  <a:srgbClr val="0070C0"/>
                </a:solidFill>
              </a:rPr>
              <a:t> </a:t>
            </a:r>
          </a:p>
          <a:p>
            <a:pPr marL="285750" indent="-285750">
              <a:buFont typeface="Arial" panose="020B0604020202020204" pitchFamily="34" charset="0"/>
              <a:buChar char="•"/>
            </a:pPr>
            <a:r>
              <a:rPr lang="en-IN" dirty="0">
                <a:solidFill>
                  <a:srgbClr val="0070C0"/>
                </a:solidFill>
              </a:rPr>
              <a:t> </a:t>
            </a:r>
            <a:r>
              <a:rPr lang="en-IN" dirty="0">
                <a:solidFill>
                  <a:srgbClr val="0070C0"/>
                </a:solidFill>
                <a:hlinkClick r:id="rId3">
                  <a:extLst>
                    <a:ext uri="{A12FA001-AC4F-418D-AE19-62706E023703}">
                      <ahyp:hlinkClr xmlns:ahyp="http://schemas.microsoft.com/office/drawing/2018/hyperlinkcolor" val="tx"/>
                    </a:ext>
                  </a:extLst>
                </a:hlinkClick>
              </a:rPr>
              <a:t>https://www.owasp.org/index.php/Unvalidated_Input</a:t>
            </a:r>
            <a:endParaRPr lang="en-IN" dirty="0">
              <a:solidFill>
                <a:srgbClr val="0070C0"/>
              </a:solidFill>
            </a:endParaRPr>
          </a:p>
        </p:txBody>
      </p:sp>
    </p:spTree>
    <p:extLst>
      <p:ext uri="{BB962C8B-B14F-4D97-AF65-F5344CB8AC3E}">
        <p14:creationId xmlns:p14="http://schemas.microsoft.com/office/powerpoint/2010/main" val="34165755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EF4A88-857A-4954-BE0F-8AAD67EDB5C4}"/>
              </a:ext>
            </a:extLst>
          </p:cNvPr>
          <p:cNvSpPr txBox="1"/>
          <p:nvPr/>
        </p:nvSpPr>
        <p:spPr>
          <a:xfrm>
            <a:off x="0" y="0"/>
            <a:ext cx="12192000" cy="861774"/>
          </a:xfrm>
          <a:prstGeom prst="rect">
            <a:avLst/>
          </a:prstGeom>
          <a:noFill/>
        </p:spPr>
        <p:txBody>
          <a:bodyPr wrap="square" rtlCol="0">
            <a:spAutoFit/>
          </a:bodyPr>
          <a:lstStyle/>
          <a:p>
            <a:r>
              <a:rPr lang="en-IN" sz="3200" dirty="0"/>
              <a:t>16 . Default Error Display </a:t>
            </a:r>
          </a:p>
          <a:p>
            <a:endParaRPr lang="en-IN" dirty="0"/>
          </a:p>
        </p:txBody>
      </p:sp>
      <p:graphicFrame>
        <p:nvGraphicFramePr>
          <p:cNvPr id="3" name="Table 2">
            <a:extLst>
              <a:ext uri="{FF2B5EF4-FFF2-40B4-BE49-F238E27FC236}">
                <a16:creationId xmlns:a16="http://schemas.microsoft.com/office/drawing/2014/main" id="{0D9B0365-B361-44F7-AFE6-AD65A4111504}"/>
              </a:ext>
            </a:extLst>
          </p:cNvPr>
          <p:cNvGraphicFramePr>
            <a:graphicFrameLocks noGrp="1"/>
          </p:cNvGraphicFramePr>
          <p:nvPr>
            <p:extLst>
              <p:ext uri="{D42A27DB-BD31-4B8C-83A1-F6EECF244321}">
                <p14:modId xmlns:p14="http://schemas.microsoft.com/office/powerpoint/2010/main" val="1922861673"/>
              </p:ext>
            </p:extLst>
          </p:nvPr>
        </p:nvGraphicFramePr>
        <p:xfrm>
          <a:off x="768626" y="1439332"/>
          <a:ext cx="10641496" cy="370840"/>
        </p:xfrm>
        <a:graphic>
          <a:graphicData uri="http://schemas.openxmlformats.org/drawingml/2006/table">
            <a:tbl>
              <a:tblPr firstRow="1" bandRow="1">
                <a:tableStyleId>{5C22544A-7EE6-4342-B048-85BDC9FD1C3A}</a:tableStyleId>
              </a:tblPr>
              <a:tblGrid>
                <a:gridCol w="10641496">
                  <a:extLst>
                    <a:ext uri="{9D8B030D-6E8A-4147-A177-3AD203B41FA5}">
                      <a16:colId xmlns:a16="http://schemas.microsoft.com/office/drawing/2014/main" val="1328818077"/>
                    </a:ext>
                  </a:extLst>
                </a:gridCol>
              </a:tblGrid>
              <a:tr h="370840">
                <a:tc>
                  <a:txBody>
                    <a:bodyPr/>
                    <a:lstStyle/>
                    <a:p>
                      <a:endParaRPr lang="en-IN" dirty="0"/>
                    </a:p>
                  </a:txBody>
                  <a:tcPr/>
                </a:tc>
                <a:extLst>
                  <a:ext uri="{0D108BD9-81ED-4DB2-BD59-A6C34878D82A}">
                    <a16:rowId xmlns:a16="http://schemas.microsoft.com/office/drawing/2014/main" val="1715451382"/>
                  </a:ext>
                </a:extLst>
              </a:tr>
            </a:tbl>
          </a:graphicData>
        </a:graphic>
      </p:graphicFrame>
      <p:graphicFrame>
        <p:nvGraphicFramePr>
          <p:cNvPr id="4" name="Table 3">
            <a:extLst>
              <a:ext uri="{FF2B5EF4-FFF2-40B4-BE49-F238E27FC236}">
                <a16:creationId xmlns:a16="http://schemas.microsoft.com/office/drawing/2014/main" id="{73A698D9-78FA-4E87-99E3-195C43688B2A}"/>
              </a:ext>
            </a:extLst>
          </p:cNvPr>
          <p:cNvGraphicFramePr>
            <a:graphicFrameLocks noGrp="1"/>
          </p:cNvGraphicFramePr>
          <p:nvPr>
            <p:extLst>
              <p:ext uri="{D42A27DB-BD31-4B8C-83A1-F6EECF244321}">
                <p14:modId xmlns:p14="http://schemas.microsoft.com/office/powerpoint/2010/main" val="3592938582"/>
              </p:ext>
            </p:extLst>
          </p:nvPr>
        </p:nvGraphicFramePr>
        <p:xfrm>
          <a:off x="781878" y="1810172"/>
          <a:ext cx="10641496" cy="4617132"/>
        </p:xfrm>
        <a:graphic>
          <a:graphicData uri="http://schemas.openxmlformats.org/drawingml/2006/table">
            <a:tbl>
              <a:tblPr firstRow="1" bandRow="1">
                <a:tableStyleId>{93296810-A885-4BE3-A3E7-6D5BEEA58F35}</a:tableStyleId>
              </a:tblPr>
              <a:tblGrid>
                <a:gridCol w="3101009">
                  <a:extLst>
                    <a:ext uri="{9D8B030D-6E8A-4147-A177-3AD203B41FA5}">
                      <a16:colId xmlns:a16="http://schemas.microsoft.com/office/drawing/2014/main" val="1215169429"/>
                    </a:ext>
                  </a:extLst>
                </a:gridCol>
                <a:gridCol w="7540487">
                  <a:extLst>
                    <a:ext uri="{9D8B030D-6E8A-4147-A177-3AD203B41FA5}">
                      <a16:colId xmlns:a16="http://schemas.microsoft.com/office/drawing/2014/main" val="589532931"/>
                    </a:ext>
                  </a:extLst>
                </a:gridCol>
              </a:tblGrid>
              <a:tr h="4617132">
                <a:tc>
                  <a:txBody>
                    <a:bodyPr/>
                    <a:lstStyle/>
                    <a:p>
                      <a:pPr algn="ctr"/>
                      <a:r>
                        <a:rPr lang="en-US" sz="2800" dirty="0">
                          <a:solidFill>
                            <a:schemeClr val="tx1"/>
                          </a:solidFill>
                        </a:rPr>
                        <a:t>Default Error Display</a:t>
                      </a:r>
                    </a:p>
                    <a:p>
                      <a:pPr algn="ctr"/>
                      <a:r>
                        <a:rPr lang="en-US" sz="2800" dirty="0">
                          <a:solidFill>
                            <a:schemeClr val="tx1"/>
                          </a:solidFill>
                        </a:rPr>
                        <a:t>(Low)</a:t>
                      </a:r>
                      <a:endParaRPr lang="en-IN" sz="2800" dirty="0">
                        <a:solidFill>
                          <a:schemeClr val="tx1"/>
                        </a:solidFill>
                      </a:endParaRPr>
                    </a:p>
                  </a:txBody>
                  <a:tcPr anchor="ctr">
                    <a:lnR w="12700" cmpd="sng">
                      <a:noFill/>
                    </a:lnR>
                    <a:solidFill>
                      <a:srgbClr val="76E820"/>
                    </a:solidFill>
                  </a:tcPr>
                </a:tc>
                <a:tc>
                  <a:txBody>
                    <a:bodyPr/>
                    <a:lstStyle/>
                    <a:p>
                      <a:r>
                        <a:rPr lang="en-IN" sz="1800" b="0" kern="1200" dirty="0">
                          <a:solidFill>
                            <a:schemeClr val="tx1"/>
                          </a:solidFill>
                          <a:effectLst/>
                          <a:latin typeface="+mn-lt"/>
                          <a:ea typeface="+mn-ea"/>
                          <a:cs typeface="+mn-cs"/>
                        </a:rPr>
                        <a:t>Below mentioned URLs have default error displaying on fuzzing :</a:t>
                      </a:r>
                    </a:p>
                    <a:p>
                      <a:endParaRPr lang="en-IN" sz="1800" b="0" kern="1200" dirty="0">
                        <a:solidFill>
                          <a:schemeClr val="tx1"/>
                        </a:solidFill>
                        <a:effectLst/>
                        <a:latin typeface="+mn-lt"/>
                        <a:ea typeface="+mn-ea"/>
                        <a:cs typeface="+mn-cs"/>
                      </a:endParaRPr>
                    </a:p>
                    <a:p>
                      <a:r>
                        <a:rPr lang="en-IN" sz="1800" b="1" kern="1200" dirty="0">
                          <a:solidFill>
                            <a:schemeClr val="tx1"/>
                          </a:solidFill>
                          <a:effectLst/>
                          <a:latin typeface="+mn-lt"/>
                          <a:ea typeface="+mn-ea"/>
                          <a:cs typeface="+mn-cs"/>
                        </a:rPr>
                        <a:t>Affected URL : </a:t>
                      </a:r>
                      <a:r>
                        <a:rPr lang="en-IN" sz="1800" b="0" kern="1200" dirty="0">
                          <a:solidFill>
                            <a:schemeClr val="tx1"/>
                          </a:solidFill>
                          <a:effectLst/>
                          <a:latin typeface="+mn-lt"/>
                          <a:ea typeface="+mn-ea"/>
                          <a:cs typeface="+mn-cs"/>
                        </a:rPr>
                        <a:t> </a:t>
                      </a:r>
                    </a:p>
                    <a:p>
                      <a:pPr marL="285750" indent="-285750">
                        <a:buFont typeface="Arial" panose="020B0604020202020204" pitchFamily="34" charset="0"/>
                        <a:buChar char="•"/>
                      </a:pPr>
                      <a:r>
                        <a:rPr lang="en-IN" b="0" u="sng" dirty="0">
                          <a:solidFill>
                            <a:srgbClr val="0070C0"/>
                          </a:solidFill>
                          <a:hlinkClick r:id="rId2"/>
                        </a:rPr>
                        <a:t>http://3.108.196.40/?includelang=lang/en.php</a:t>
                      </a:r>
                      <a:endParaRPr lang="en-IN" b="0" u="sng" dirty="0">
                        <a:solidFill>
                          <a:srgbClr val="0070C0"/>
                        </a:solidFill>
                      </a:endParaRPr>
                    </a:p>
                    <a:p>
                      <a:pPr marL="0" indent="0">
                        <a:buFont typeface="Arial" panose="020B0604020202020204" pitchFamily="34" charset="0"/>
                        <a:buNone/>
                      </a:pPr>
                      <a:endParaRPr lang="en-IN" b="0" u="sng" dirty="0">
                        <a:solidFill>
                          <a:srgbClr val="0070C0"/>
                        </a:solidFill>
                      </a:endParaRPr>
                    </a:p>
                    <a:p>
                      <a:r>
                        <a:rPr lang="en-IN" sz="1800" b="1" kern="1200" dirty="0">
                          <a:solidFill>
                            <a:schemeClr val="tx1"/>
                          </a:solidFill>
                          <a:effectLst/>
                          <a:latin typeface="+mn-lt"/>
                          <a:ea typeface="+mn-ea"/>
                          <a:cs typeface="+mn-cs"/>
                        </a:rPr>
                        <a:t>Payload :</a:t>
                      </a:r>
                    </a:p>
                    <a:p>
                      <a:pPr marL="285750" indent="-285750">
                        <a:buFont typeface="Arial" panose="020B0604020202020204" pitchFamily="34" charset="0"/>
                        <a:buChar char="•"/>
                      </a:pPr>
                      <a:r>
                        <a:rPr lang="en-IN" sz="1800" b="0" kern="1200" dirty="0">
                          <a:solidFill>
                            <a:schemeClr val="tx1"/>
                          </a:solidFill>
                          <a:effectLst/>
                          <a:latin typeface="+mn-lt"/>
                          <a:ea typeface="+mn-ea"/>
                          <a:cs typeface="+mn-cs"/>
                        </a:rPr>
                        <a:t>en’.php (GET Parameter)</a:t>
                      </a:r>
                    </a:p>
                    <a:p>
                      <a:pPr marL="0" indent="0">
                        <a:buFont typeface="Arial" panose="020B0604020202020204" pitchFamily="34" charset="0"/>
                        <a:buNone/>
                      </a:pPr>
                      <a:endParaRPr lang="en-IN" sz="1800" b="0" kern="1200" dirty="0">
                        <a:solidFill>
                          <a:schemeClr val="tx1"/>
                        </a:solidFill>
                        <a:effectLst/>
                        <a:latin typeface="+mn-lt"/>
                        <a:ea typeface="+mn-ea"/>
                        <a:cs typeface="+mn-cs"/>
                      </a:endParaRPr>
                    </a:p>
                    <a:p>
                      <a:pPr marL="0" indent="0">
                        <a:buFont typeface="Arial" panose="020B0604020202020204" pitchFamily="34" charset="0"/>
                        <a:buNone/>
                      </a:pPr>
                      <a:r>
                        <a:rPr lang="en-IN" sz="1800" b="1" kern="1200" dirty="0">
                          <a:solidFill>
                            <a:schemeClr val="tx1"/>
                          </a:solidFill>
                          <a:effectLst/>
                          <a:latin typeface="+mn-lt"/>
                          <a:ea typeface="+mn-ea"/>
                          <a:cs typeface="+mn-cs"/>
                        </a:rPr>
                        <a:t>Affected URL: </a:t>
                      </a:r>
                    </a:p>
                    <a:p>
                      <a:pPr marL="285750" indent="-285750">
                        <a:buFont typeface="Arial" panose="020B0604020202020204" pitchFamily="34" charset="0"/>
                        <a:buChar char="•"/>
                      </a:pPr>
                      <a:r>
                        <a:rPr lang="en-IN" sz="1800" b="0" u="sng" kern="1200" dirty="0">
                          <a:solidFill>
                            <a:srgbClr val="0070C0"/>
                          </a:solidFill>
                          <a:effectLst/>
                          <a:latin typeface="+mn-lt"/>
                          <a:ea typeface="+mn-ea"/>
                          <a:cs typeface="+mn-cs"/>
                        </a:rPr>
                        <a:t>http://3.108.196.40/search/search.php?q= </a:t>
                      </a:r>
                    </a:p>
                    <a:p>
                      <a:pPr marL="285750" indent="-285750">
                        <a:buFont typeface="Arial" panose="020B0604020202020204" pitchFamily="34" charset="0"/>
                        <a:buChar char="•"/>
                      </a:pPr>
                      <a:endParaRPr lang="en-IN" sz="1800" b="0" u="sng" kern="1200" dirty="0">
                        <a:solidFill>
                          <a:srgbClr val="0070C0"/>
                        </a:solidFill>
                        <a:effectLst/>
                        <a:latin typeface="+mn-lt"/>
                        <a:ea typeface="+mn-ea"/>
                        <a:cs typeface="+mn-cs"/>
                      </a:endParaRPr>
                    </a:p>
                    <a:p>
                      <a:r>
                        <a:rPr lang="en-IN" sz="1800" b="1" kern="1200" dirty="0">
                          <a:solidFill>
                            <a:schemeClr val="tx1"/>
                          </a:solidFill>
                          <a:effectLst/>
                          <a:latin typeface="+mn-lt"/>
                          <a:ea typeface="+mn-ea"/>
                          <a:cs typeface="+mn-cs"/>
                        </a:rPr>
                        <a:t>Parameter: </a:t>
                      </a:r>
                    </a:p>
                    <a:p>
                      <a:pPr marL="285750" lvl="0" indent="-285750" fontAlgn="base">
                        <a:buFont typeface="Arial" panose="020B0604020202020204" pitchFamily="34" charset="0"/>
                        <a:buChar char="•"/>
                      </a:pPr>
                      <a:r>
                        <a:rPr lang="en-IN" sz="1800" b="0" u="none" strike="noStrike" kern="1200" dirty="0">
                          <a:solidFill>
                            <a:schemeClr val="tx1"/>
                          </a:solidFill>
                          <a:effectLst/>
                          <a:latin typeface="+mn-lt"/>
                          <a:ea typeface="+mn-ea"/>
                          <a:cs typeface="+mn-cs"/>
                        </a:rPr>
                        <a:t>q (GET Parameter) </a:t>
                      </a:r>
                    </a:p>
                    <a:p>
                      <a:pPr marL="0" lvl="0" indent="0" fontAlgn="base">
                        <a:buFont typeface="Arial" panose="020B0604020202020204" pitchFamily="34" charset="0"/>
                        <a:buNone/>
                      </a:pPr>
                      <a:endParaRPr lang="en-IN" sz="1800" b="0" u="none" strike="noStrike" kern="1200" dirty="0">
                        <a:solidFill>
                          <a:schemeClr val="tx1"/>
                        </a:solidFill>
                        <a:effectLst/>
                        <a:latin typeface="+mn-lt"/>
                        <a:ea typeface="+mn-ea"/>
                        <a:cs typeface="+mn-cs"/>
                      </a:endParaRPr>
                    </a:p>
                    <a:p>
                      <a:r>
                        <a:rPr lang="en-IN" sz="1800" b="1" kern="1200" dirty="0">
                          <a:solidFill>
                            <a:schemeClr val="tx1"/>
                          </a:solidFill>
                          <a:effectLst/>
                          <a:latin typeface="+mn-lt"/>
                          <a:ea typeface="+mn-ea"/>
                          <a:cs typeface="+mn-cs"/>
                        </a:rPr>
                        <a:t>Payload: </a:t>
                      </a:r>
                    </a:p>
                    <a:p>
                      <a:pPr marL="285750" indent="-285750">
                        <a:buFont typeface="Arial" panose="020B0604020202020204" pitchFamily="34" charset="0"/>
                        <a:buChar char="•"/>
                      </a:pPr>
                      <a:r>
                        <a:rPr lang="en-IN" sz="1800" b="0" kern="1200" dirty="0">
                          <a:solidFill>
                            <a:schemeClr val="tx1"/>
                          </a:solidFill>
                          <a:effectLst/>
                          <a:latin typeface="+mn-lt"/>
                          <a:ea typeface="+mn-ea"/>
                          <a:cs typeface="+mn-cs"/>
                        </a:rPr>
                        <a:t>q=' </a:t>
                      </a:r>
                      <a:endParaRPr lang="en-IN" b="0" u="sng"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804347855"/>
                  </a:ext>
                </a:extLst>
              </a:tr>
            </a:tbl>
          </a:graphicData>
        </a:graphic>
      </p:graphicFrame>
    </p:spTree>
    <p:extLst>
      <p:ext uri="{BB962C8B-B14F-4D97-AF65-F5344CB8AC3E}">
        <p14:creationId xmlns:p14="http://schemas.microsoft.com/office/powerpoint/2010/main" val="12723350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3DAF12-393D-44CB-8644-70AD7BCC3DCD}"/>
              </a:ext>
            </a:extLst>
          </p:cNvPr>
          <p:cNvSpPr txBox="1"/>
          <p:nvPr/>
        </p:nvSpPr>
        <p:spPr>
          <a:xfrm>
            <a:off x="0" y="0"/>
            <a:ext cx="12192000" cy="1169551"/>
          </a:xfrm>
          <a:prstGeom prst="rect">
            <a:avLst/>
          </a:prstGeom>
          <a:noFill/>
        </p:spPr>
        <p:txBody>
          <a:bodyPr wrap="square" rtlCol="0">
            <a:spAutoFit/>
          </a:bodyPr>
          <a:lstStyle/>
          <a:p>
            <a:r>
              <a:rPr lang="en-IN" sz="3200" b="1" dirty="0"/>
              <a:t>Observation :</a:t>
            </a:r>
          </a:p>
          <a:p>
            <a:pPr marL="342900" indent="-342900">
              <a:buFont typeface="Arial" panose="020B0604020202020204" pitchFamily="34" charset="0"/>
              <a:buChar char="•"/>
            </a:pPr>
            <a:r>
              <a:rPr lang="en-IN" sz="2000" dirty="0"/>
              <a:t>The default error with the path is displayed as: </a:t>
            </a:r>
          </a:p>
          <a:p>
            <a:endParaRPr lang="en-IN" dirty="0"/>
          </a:p>
        </p:txBody>
      </p:sp>
      <p:pic>
        <p:nvPicPr>
          <p:cNvPr id="4" name="Picture 3">
            <a:extLst>
              <a:ext uri="{FF2B5EF4-FFF2-40B4-BE49-F238E27FC236}">
                <a16:creationId xmlns:a16="http://schemas.microsoft.com/office/drawing/2014/main" id="{07FA4499-D378-459E-AEC4-F5BE1BD11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50" y="1508677"/>
            <a:ext cx="11544300" cy="50863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254475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520579-3AE6-4268-8424-FDF588B698B1}"/>
              </a:ext>
            </a:extLst>
          </p:cNvPr>
          <p:cNvSpPr txBox="1"/>
          <p:nvPr/>
        </p:nvSpPr>
        <p:spPr>
          <a:xfrm>
            <a:off x="0" y="0"/>
            <a:ext cx="12192000" cy="861774"/>
          </a:xfrm>
          <a:prstGeom prst="rect">
            <a:avLst/>
          </a:prstGeom>
          <a:noFill/>
        </p:spPr>
        <p:txBody>
          <a:bodyPr wrap="square" rtlCol="0">
            <a:spAutoFit/>
          </a:bodyPr>
          <a:lstStyle/>
          <a:p>
            <a:r>
              <a:rPr lang="en-US" sz="3200" b="1" dirty="0"/>
              <a:t>Proof of Concept (PoC) :</a:t>
            </a:r>
          </a:p>
          <a:p>
            <a:pPr marL="285750" indent="-285750">
              <a:buFont typeface="Arial" panose="020B0604020202020204" pitchFamily="34" charset="0"/>
              <a:buChar char="•"/>
            </a:pPr>
            <a:r>
              <a:rPr lang="en-IN" dirty="0"/>
              <a:t>When we give </a:t>
            </a:r>
            <a:r>
              <a:rPr lang="en-IN" b="1" dirty="0"/>
              <a:t>socks' </a:t>
            </a:r>
            <a:r>
              <a:rPr lang="en-IN" dirty="0"/>
              <a:t>in the search option of the home page , we get the error as:</a:t>
            </a:r>
            <a:endParaRPr lang="en-IN" b="1" dirty="0"/>
          </a:p>
        </p:txBody>
      </p:sp>
      <p:pic>
        <p:nvPicPr>
          <p:cNvPr id="3" name="Picture 2">
            <a:extLst>
              <a:ext uri="{FF2B5EF4-FFF2-40B4-BE49-F238E27FC236}">
                <a16:creationId xmlns:a16="http://schemas.microsoft.com/office/drawing/2014/main" id="{7B6A4905-CA4E-4314-9CA1-D2F21F2E8CF5}"/>
              </a:ext>
            </a:extLst>
          </p:cNvPr>
          <p:cNvPicPr>
            <a:picLocks noChangeAspect="1"/>
          </p:cNvPicPr>
          <p:nvPr/>
        </p:nvPicPr>
        <p:blipFill>
          <a:blip r:embed="rId2"/>
          <a:stretch>
            <a:fillRect/>
          </a:stretch>
        </p:blipFill>
        <p:spPr>
          <a:xfrm>
            <a:off x="178904" y="2588719"/>
            <a:ext cx="11834192" cy="7264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236259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367DEA-47FF-44E2-9FE3-CD2ADC2C4FD2}"/>
              </a:ext>
            </a:extLst>
          </p:cNvPr>
          <p:cNvSpPr txBox="1"/>
          <p:nvPr/>
        </p:nvSpPr>
        <p:spPr>
          <a:xfrm>
            <a:off x="0" y="0"/>
            <a:ext cx="12192000" cy="6955750"/>
          </a:xfrm>
          <a:prstGeom prst="rect">
            <a:avLst/>
          </a:prstGeom>
          <a:noFill/>
        </p:spPr>
        <p:txBody>
          <a:bodyPr wrap="square" rtlCol="0">
            <a:spAutoFit/>
          </a:bodyPr>
          <a:lstStyle/>
          <a:p>
            <a:r>
              <a:rPr lang="en-IN" sz="3200" b="1" dirty="0"/>
              <a:t>Business Impact - Moderate </a:t>
            </a:r>
          </a:p>
          <a:p>
            <a:r>
              <a:rPr lang="en-IN" sz="2000" dirty="0"/>
              <a:t>Although this vulnerability does not have a direct impact to users or the server, though it can help the  attacker in mapping the server architecture and plan further attacks on the server. </a:t>
            </a:r>
          </a:p>
          <a:p>
            <a:endParaRPr lang="en-US" dirty="0"/>
          </a:p>
          <a:p>
            <a:endParaRPr lang="en-US" dirty="0"/>
          </a:p>
          <a:p>
            <a:endParaRPr lang="en-US" dirty="0"/>
          </a:p>
          <a:p>
            <a:endParaRPr lang="en-US" dirty="0"/>
          </a:p>
          <a:p>
            <a:endParaRPr lang="en-US" dirty="0"/>
          </a:p>
          <a:p>
            <a:endParaRPr lang="en-IN" dirty="0"/>
          </a:p>
          <a:p>
            <a:r>
              <a:rPr lang="en-IN" sz="3200" b="1" dirty="0"/>
              <a:t>Recommendation : </a:t>
            </a:r>
          </a:p>
          <a:p>
            <a:pPr marL="285750" indent="-285750">
              <a:buFont typeface="Arial" panose="020B0604020202020204" pitchFamily="34" charset="0"/>
              <a:buChar char="•"/>
            </a:pPr>
            <a:r>
              <a:rPr lang="en-IN" sz="2000" dirty="0"/>
              <a:t>Do not display the default error messages because it not tells about the server but also sometimes about the  location .</a:t>
            </a:r>
          </a:p>
          <a:p>
            <a:pPr marL="285750" indent="-285750">
              <a:buFont typeface="Arial" panose="020B0604020202020204" pitchFamily="34" charset="0"/>
              <a:buChar char="•"/>
            </a:pPr>
            <a:r>
              <a:rPr lang="en-IN" sz="2000" dirty="0"/>
              <a:t>So , whenever there is an error ,send it to the same page or throw some manually written error. </a:t>
            </a:r>
          </a:p>
          <a:p>
            <a:endParaRPr lang="en-US" dirty="0"/>
          </a:p>
          <a:p>
            <a:endParaRPr lang="en-US" dirty="0"/>
          </a:p>
          <a:p>
            <a:endParaRPr lang="en-US" dirty="0"/>
          </a:p>
          <a:p>
            <a:endParaRPr lang="en-US" dirty="0"/>
          </a:p>
          <a:p>
            <a:endParaRPr lang="en-US" dirty="0"/>
          </a:p>
          <a:p>
            <a:endParaRPr lang="en-IN" dirty="0"/>
          </a:p>
          <a:p>
            <a:r>
              <a:rPr lang="en-IN" sz="3200" b="1" dirty="0"/>
              <a:t>References :</a:t>
            </a:r>
          </a:p>
          <a:p>
            <a:pPr marL="285750" indent="-285750">
              <a:buFont typeface="Arial" panose="020B0604020202020204" pitchFamily="34" charset="0"/>
              <a:buChar char="•"/>
            </a:pPr>
            <a:r>
              <a:rPr lang="en-IN" sz="2000" u="sng" dirty="0">
                <a:solidFill>
                  <a:srgbClr val="0070C0"/>
                </a:solidFill>
                <a:hlinkClick r:id="rId2">
                  <a:extLst>
                    <a:ext uri="{A12FA001-AC4F-418D-AE19-62706E023703}">
                      <ahyp:hlinkClr xmlns:ahyp="http://schemas.microsoft.com/office/drawing/2018/hyperlinkcolor" val="tx"/>
                    </a:ext>
                  </a:extLst>
                </a:hlinkClick>
              </a:rPr>
              <a:t>https://www.owasp.org/index.php/Improper_Error_Handling</a:t>
            </a:r>
            <a:r>
              <a:rPr lang="en-IN" sz="2000" dirty="0">
                <a:solidFill>
                  <a:srgbClr val="0070C0"/>
                </a:solidFill>
              </a:rPr>
              <a:t> </a:t>
            </a:r>
          </a:p>
          <a:p>
            <a:endParaRPr lang="en-IN" dirty="0"/>
          </a:p>
        </p:txBody>
      </p:sp>
    </p:spTree>
    <p:extLst>
      <p:ext uri="{BB962C8B-B14F-4D97-AF65-F5344CB8AC3E}">
        <p14:creationId xmlns:p14="http://schemas.microsoft.com/office/powerpoint/2010/main" val="31002225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9EB6BD-91DD-4578-9002-BCC2D1AA01C6}"/>
              </a:ext>
            </a:extLst>
          </p:cNvPr>
          <p:cNvSpPr txBox="1"/>
          <p:nvPr/>
        </p:nvSpPr>
        <p:spPr>
          <a:xfrm>
            <a:off x="0" y="307776"/>
            <a:ext cx="12192000" cy="1323439"/>
          </a:xfrm>
          <a:prstGeom prst="rect">
            <a:avLst/>
          </a:prstGeom>
          <a:noFill/>
        </p:spPr>
        <p:txBody>
          <a:bodyPr wrap="square" rtlCol="0" anchor="ctr">
            <a:spAutoFit/>
          </a:bodyPr>
          <a:lstStyle/>
          <a:p>
            <a:pPr algn="ctr"/>
            <a:r>
              <a:rPr lang="en-US" sz="4000" b="1" dirty="0"/>
              <a:t>Thank You</a:t>
            </a:r>
          </a:p>
          <a:p>
            <a:pPr algn="ctr"/>
            <a:r>
              <a:rPr lang="en-IN" sz="2000" dirty="0"/>
              <a:t>For any further clarifications/patch assistance, please </a:t>
            </a:r>
          </a:p>
          <a:p>
            <a:pPr algn="ctr"/>
            <a:r>
              <a:rPr lang="en-IN" sz="2000" dirty="0"/>
              <a:t>contact: 0000000000</a:t>
            </a:r>
            <a:endParaRPr lang="en-IN" sz="4000" b="1" dirty="0"/>
          </a:p>
        </p:txBody>
      </p:sp>
    </p:spTree>
    <p:extLst>
      <p:ext uri="{BB962C8B-B14F-4D97-AF65-F5344CB8AC3E}">
        <p14:creationId xmlns:p14="http://schemas.microsoft.com/office/powerpoint/2010/main" val="1933569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5727EE-2080-45A7-8733-28E6FB01A678}"/>
              </a:ext>
            </a:extLst>
          </p:cNvPr>
          <p:cNvSpPr txBox="1"/>
          <p:nvPr/>
        </p:nvSpPr>
        <p:spPr>
          <a:xfrm>
            <a:off x="92765" y="424070"/>
            <a:ext cx="5088835" cy="5570756"/>
          </a:xfrm>
          <a:prstGeom prst="rect">
            <a:avLst/>
          </a:prstGeom>
          <a:noFill/>
        </p:spPr>
        <p:txBody>
          <a:bodyPr wrap="square" rtlCol="0">
            <a:spAutoFit/>
          </a:bodyPr>
          <a:lstStyle/>
          <a:p>
            <a:r>
              <a:rPr lang="en-US" sz="3200" b="1" dirty="0"/>
              <a:t>Proof of Concept (PoC) : </a:t>
            </a:r>
          </a:p>
          <a:p>
            <a:r>
              <a:rPr lang="en-US" dirty="0"/>
              <a:t>•</a:t>
            </a:r>
            <a:r>
              <a:rPr lang="en-US" dirty="0">
                <a:solidFill>
                  <a:srgbClr val="FF0000"/>
                </a:solidFill>
              </a:rPr>
              <a:t>No of databases: 2 </a:t>
            </a:r>
          </a:p>
          <a:p>
            <a:r>
              <a:rPr lang="en-US" dirty="0"/>
              <a:t>  •information_schema </a:t>
            </a:r>
          </a:p>
          <a:p>
            <a:r>
              <a:rPr lang="en-US" dirty="0"/>
              <a:t>  •hacking_training_project </a:t>
            </a:r>
          </a:p>
          <a:p>
            <a:endParaRPr lang="en-US" dirty="0"/>
          </a:p>
          <a:p>
            <a:r>
              <a:rPr lang="en-US" dirty="0"/>
              <a:t>•</a:t>
            </a:r>
            <a:r>
              <a:rPr lang="en-US" dirty="0">
                <a:solidFill>
                  <a:srgbClr val="FF0000"/>
                </a:solidFill>
              </a:rPr>
              <a:t>No of tables in SQL_Injection_V3: 10 </a:t>
            </a:r>
          </a:p>
          <a:p>
            <a:r>
              <a:rPr lang="en-US" dirty="0"/>
              <a:t>•brands </a:t>
            </a:r>
          </a:p>
          <a:p>
            <a:r>
              <a:rPr lang="en-IN" dirty="0"/>
              <a:t>•</a:t>
            </a:r>
            <a:r>
              <a:rPr lang="en-US" dirty="0"/>
              <a:t>cart_items </a:t>
            </a:r>
          </a:p>
          <a:p>
            <a:r>
              <a:rPr lang="en-US" dirty="0"/>
              <a:t>•categories </a:t>
            </a:r>
          </a:p>
          <a:p>
            <a:r>
              <a:rPr lang="en-US" dirty="0"/>
              <a:t>•customers </a:t>
            </a:r>
          </a:p>
          <a:p>
            <a:r>
              <a:rPr lang="en-US" dirty="0"/>
              <a:t>•order_items </a:t>
            </a:r>
          </a:p>
          <a:p>
            <a:r>
              <a:rPr lang="en-US" dirty="0"/>
              <a:t>•orders </a:t>
            </a:r>
          </a:p>
          <a:p>
            <a:r>
              <a:rPr lang="en-US" dirty="0"/>
              <a:t>•product_reviews </a:t>
            </a:r>
          </a:p>
          <a:p>
            <a:r>
              <a:rPr lang="en-US" dirty="0"/>
              <a:t>•products </a:t>
            </a:r>
          </a:p>
          <a:p>
            <a:r>
              <a:rPr lang="en-US" dirty="0"/>
              <a:t>•sellers </a:t>
            </a:r>
          </a:p>
          <a:p>
            <a:r>
              <a:rPr lang="en-US" dirty="0"/>
              <a:t>•users </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4F5E8ECC-6989-4005-9E9B-781FB0DE66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5906" y="1325219"/>
            <a:ext cx="8174060" cy="52581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90778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1568</TotalTime>
  <Words>5754</Words>
  <Application>Microsoft Office PowerPoint</Application>
  <PresentationFormat>Widescreen</PresentationFormat>
  <Paragraphs>765</Paragraphs>
  <Slides>88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88</vt:i4>
      </vt:variant>
    </vt:vector>
  </HeadingPairs>
  <TitlesOfParts>
    <vt:vector size="93" baseType="lpstr">
      <vt:lpstr>Arial</vt:lpstr>
      <vt:lpstr>Calibri</vt:lpstr>
      <vt:lpstr>Calibri Light</vt:lpstr>
      <vt:lpstr>Mangal</vt:lpstr>
      <vt:lpstr>Office Theme</vt:lpstr>
      <vt:lpstr>   Lifestyle Store</vt:lpstr>
      <vt:lpstr>Security Status — Extremely Vulnerable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Lifestyle Store</dc:title>
  <dc:creator>User</dc:creator>
  <cp:lastModifiedBy>User</cp:lastModifiedBy>
  <cp:revision>111</cp:revision>
  <dcterms:created xsi:type="dcterms:W3CDTF">2021-09-09T10:16:33Z</dcterms:created>
  <dcterms:modified xsi:type="dcterms:W3CDTF">2021-09-16T08:45:06Z</dcterms:modified>
</cp:coreProperties>
</file>